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4"/>
  </p:notesMasterIdLst>
  <p:sldIdLst>
    <p:sldId id="296" r:id="rId2"/>
    <p:sldId id="297" r:id="rId3"/>
    <p:sldId id="259" r:id="rId4"/>
    <p:sldId id="298" r:id="rId5"/>
    <p:sldId id="299" r:id="rId6"/>
    <p:sldId id="300" r:id="rId7"/>
    <p:sldId id="303" r:id="rId8"/>
    <p:sldId id="302" r:id="rId9"/>
    <p:sldId id="304" r:id="rId10"/>
    <p:sldId id="305" r:id="rId11"/>
    <p:sldId id="306" r:id="rId12"/>
    <p:sldId id="307" r:id="rId13"/>
    <p:sldId id="308" r:id="rId14"/>
    <p:sldId id="309" r:id="rId15"/>
    <p:sldId id="310" r:id="rId16"/>
    <p:sldId id="311" r:id="rId17"/>
    <p:sldId id="313" r:id="rId18"/>
    <p:sldId id="314" r:id="rId19"/>
    <p:sldId id="315" r:id="rId20"/>
    <p:sldId id="316" r:id="rId21"/>
    <p:sldId id="318" r:id="rId22"/>
    <p:sldId id="319" r:id="rId23"/>
    <p:sldId id="317" r:id="rId24"/>
    <p:sldId id="320" r:id="rId25"/>
    <p:sldId id="322" r:id="rId26"/>
    <p:sldId id="321" r:id="rId27"/>
    <p:sldId id="323" r:id="rId28"/>
    <p:sldId id="324" r:id="rId29"/>
    <p:sldId id="325" r:id="rId30"/>
    <p:sldId id="326" r:id="rId31"/>
    <p:sldId id="327" r:id="rId32"/>
    <p:sldId id="328" r:id="rId33"/>
    <p:sldId id="329" r:id="rId34"/>
    <p:sldId id="330" r:id="rId35"/>
    <p:sldId id="331" r:id="rId36"/>
    <p:sldId id="334" r:id="rId37"/>
    <p:sldId id="335" r:id="rId38"/>
    <p:sldId id="332" r:id="rId39"/>
    <p:sldId id="333" r:id="rId40"/>
    <p:sldId id="336" r:id="rId41"/>
    <p:sldId id="301" r:id="rId42"/>
    <p:sldId id="312"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75124" autoAdjust="0"/>
  </p:normalViewPr>
  <p:slideViewPr>
    <p:cSldViewPr snapToGrid="0" showGuides="1">
      <p:cViewPr varScale="1">
        <p:scale>
          <a:sx n="62" d="100"/>
          <a:sy n="62" d="100"/>
        </p:scale>
        <p:origin x="1248" y="67"/>
      </p:cViewPr>
      <p:guideLst>
        <p:guide orient="horz" pos="2160"/>
        <p:guide pos="386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6EC39E-5541-44A7-9968-706F3B70B173}" type="datetimeFigureOut">
              <a:rPr lang="en-PH" smtClean="0"/>
              <a:t>04/13/201919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F580F7-3F9A-4A61-8538-5D33E83719E0}" type="slidenum">
              <a:rPr lang="en-PH" smtClean="0"/>
              <a:t>‹#›</a:t>
            </a:fld>
            <a:endParaRPr lang="en-PH"/>
          </a:p>
        </p:txBody>
      </p:sp>
    </p:spTree>
    <p:extLst>
      <p:ext uri="{BB962C8B-B14F-4D97-AF65-F5344CB8AC3E}">
        <p14:creationId xmlns:p14="http://schemas.microsoft.com/office/powerpoint/2010/main" val="3446532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Image Source: Damon Hall</a:t>
            </a:r>
          </a:p>
          <a:p>
            <a:r>
              <a:rPr lang="en-PH" dirty="0"/>
              <a:t>https://unsplash.com/photos/Bm4fA1CH4Hg</a:t>
            </a:r>
          </a:p>
          <a:p>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1</a:t>
            </a:fld>
            <a:endParaRPr lang="en-PH"/>
          </a:p>
        </p:txBody>
      </p:sp>
    </p:spTree>
    <p:extLst>
      <p:ext uri="{BB962C8B-B14F-4D97-AF65-F5344CB8AC3E}">
        <p14:creationId xmlns:p14="http://schemas.microsoft.com/office/powerpoint/2010/main" val="3389603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Slide Number Placeholder 3"/>
          <p:cNvSpPr>
            <a:spLocks noGrp="1"/>
          </p:cNvSpPr>
          <p:nvPr>
            <p:ph type="sldNum" sz="quarter" idx="5"/>
          </p:nvPr>
        </p:nvSpPr>
        <p:spPr/>
        <p:txBody>
          <a:bodyPr/>
          <a:lstStyle/>
          <a:p>
            <a:fld id="{6AF580F7-3F9A-4A61-8538-5D33E83719E0}" type="slidenum">
              <a:rPr lang="en-PH" smtClean="0"/>
              <a:t>24</a:t>
            </a:fld>
            <a:endParaRPr lang="en-PH"/>
          </a:p>
        </p:txBody>
      </p:sp>
    </p:spTree>
    <p:extLst>
      <p:ext uri="{BB962C8B-B14F-4D97-AF65-F5344CB8AC3E}">
        <p14:creationId xmlns:p14="http://schemas.microsoft.com/office/powerpoint/2010/main" val="39630540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Exports</a:t>
            </a:r>
            <a:r>
              <a:rPr lang="en-US" sz="1200" b="0" i="0" kern="1200" dirty="0">
                <a:solidFill>
                  <a:schemeClr val="tx1"/>
                </a:solidFill>
                <a:effectLst/>
                <a:latin typeface="+mn-lt"/>
                <a:ea typeface="+mn-ea"/>
                <a:cs typeface="+mn-cs"/>
              </a:rPr>
              <a:t> refers to selling goods and services produced </a:t>
            </a:r>
            <a:r>
              <a:rPr lang="en-US" sz="1200" b="1" i="0" kern="1200" dirty="0">
                <a:solidFill>
                  <a:schemeClr val="tx1"/>
                </a:solidFill>
                <a:effectLst/>
                <a:latin typeface="+mn-lt"/>
                <a:ea typeface="+mn-ea"/>
                <a:cs typeface="+mn-cs"/>
              </a:rPr>
              <a:t>in the</a:t>
            </a:r>
            <a:r>
              <a:rPr lang="en-US" sz="1200" b="0" i="0" kern="1200" dirty="0">
                <a:solidFill>
                  <a:schemeClr val="tx1"/>
                </a:solidFill>
                <a:effectLst/>
                <a:latin typeface="+mn-lt"/>
                <a:ea typeface="+mn-ea"/>
                <a:cs typeface="+mn-cs"/>
              </a:rPr>
              <a:t> home country to other markets. </a:t>
            </a:r>
            <a:r>
              <a:rPr lang="en-US" sz="1200" b="1" i="0" kern="1200" dirty="0">
                <a:solidFill>
                  <a:schemeClr val="tx1"/>
                </a:solidFill>
                <a:effectLst/>
                <a:latin typeface="+mn-lt"/>
                <a:ea typeface="+mn-ea"/>
                <a:cs typeface="+mn-cs"/>
              </a:rPr>
              <a:t>Imports</a:t>
            </a:r>
            <a:r>
              <a:rPr lang="en-US" sz="1200" b="0" i="0" kern="1200" dirty="0">
                <a:solidFill>
                  <a:schemeClr val="tx1"/>
                </a:solidFill>
                <a:effectLst/>
                <a:latin typeface="+mn-lt"/>
                <a:ea typeface="+mn-ea"/>
                <a:cs typeface="+mn-cs"/>
              </a:rPr>
              <a:t> are derived from the conceptual meaning, as to bringing </a:t>
            </a:r>
            <a:r>
              <a:rPr lang="en-US" sz="1200" b="1" i="0" kern="1200" dirty="0">
                <a:solidFill>
                  <a:schemeClr val="tx1"/>
                </a:solidFill>
                <a:effectLst/>
                <a:latin typeface="+mn-lt"/>
                <a:ea typeface="+mn-ea"/>
                <a:cs typeface="+mn-cs"/>
              </a:rPr>
              <a:t>in the</a:t>
            </a:r>
            <a:r>
              <a:rPr lang="en-US" sz="1200" b="0" i="0" kern="1200" dirty="0">
                <a:solidFill>
                  <a:schemeClr val="tx1"/>
                </a:solidFill>
                <a:effectLst/>
                <a:latin typeface="+mn-lt"/>
                <a:ea typeface="+mn-ea"/>
                <a:cs typeface="+mn-cs"/>
              </a:rPr>
              <a:t> goods and services into the port of a country. An </a:t>
            </a:r>
            <a:r>
              <a:rPr lang="en-US" sz="1200" b="1" i="0" kern="1200" dirty="0">
                <a:solidFill>
                  <a:schemeClr val="tx1"/>
                </a:solidFill>
                <a:effectLst/>
                <a:latin typeface="+mn-lt"/>
                <a:ea typeface="+mn-ea"/>
                <a:cs typeface="+mn-cs"/>
              </a:rPr>
              <a:t>import in </a:t>
            </a:r>
            <a:r>
              <a:rPr lang="en-US" sz="1200" b="1" i="0" kern="1200" dirty="0" err="1">
                <a:solidFill>
                  <a:schemeClr val="tx1"/>
                </a:solidFill>
                <a:effectLst/>
                <a:latin typeface="+mn-lt"/>
                <a:ea typeface="+mn-ea"/>
                <a:cs typeface="+mn-cs"/>
              </a:rPr>
              <a:t>the</a:t>
            </a:r>
            <a:r>
              <a:rPr lang="en-US" sz="1200" b="0" i="0" kern="1200" dirty="0" err="1">
                <a:solidFill>
                  <a:schemeClr val="tx1"/>
                </a:solidFill>
                <a:effectLst/>
                <a:latin typeface="+mn-lt"/>
                <a:ea typeface="+mn-ea"/>
                <a:cs typeface="+mn-cs"/>
              </a:rPr>
              <a:t>receiving</a:t>
            </a:r>
            <a:r>
              <a:rPr lang="en-US" sz="1200" b="0" i="0" kern="1200" dirty="0">
                <a:solidFill>
                  <a:schemeClr val="tx1"/>
                </a:solidFill>
                <a:effectLst/>
                <a:latin typeface="+mn-lt"/>
                <a:ea typeface="+mn-ea"/>
                <a:cs typeface="+mn-cs"/>
              </a:rPr>
              <a:t> country is an </a:t>
            </a:r>
            <a:r>
              <a:rPr lang="en-US" sz="1200" b="1" i="0" kern="1200" dirty="0">
                <a:solidFill>
                  <a:schemeClr val="tx1"/>
                </a:solidFill>
                <a:effectLst/>
                <a:latin typeface="+mn-lt"/>
                <a:ea typeface="+mn-ea"/>
                <a:cs typeface="+mn-cs"/>
              </a:rPr>
              <a:t>export</a:t>
            </a:r>
            <a:r>
              <a:rPr lang="en-US" sz="1200" b="0" i="0" kern="1200" dirty="0">
                <a:solidFill>
                  <a:schemeClr val="tx1"/>
                </a:solidFill>
                <a:effectLst/>
                <a:latin typeface="+mn-lt"/>
                <a:ea typeface="+mn-ea"/>
                <a:cs typeface="+mn-cs"/>
              </a:rPr>
              <a:t> to the sending country.</a:t>
            </a:r>
            <a:endParaRPr lang="en-PH" dirty="0"/>
          </a:p>
        </p:txBody>
      </p:sp>
      <p:sp>
        <p:nvSpPr>
          <p:cNvPr id="4" name="Slide Number Placeholder 3"/>
          <p:cNvSpPr>
            <a:spLocks noGrp="1"/>
          </p:cNvSpPr>
          <p:nvPr>
            <p:ph type="sldNum" sz="quarter" idx="5"/>
          </p:nvPr>
        </p:nvSpPr>
        <p:spPr/>
        <p:txBody>
          <a:bodyPr/>
          <a:lstStyle/>
          <a:p>
            <a:fld id="{6AF580F7-3F9A-4A61-8538-5D33E83719E0}" type="slidenum">
              <a:rPr lang="en-PH" smtClean="0"/>
              <a:t>25</a:t>
            </a:fld>
            <a:endParaRPr lang="en-PH"/>
          </a:p>
        </p:txBody>
      </p:sp>
    </p:spTree>
    <p:extLst>
      <p:ext uri="{BB962C8B-B14F-4D97-AF65-F5344CB8AC3E}">
        <p14:creationId xmlns:p14="http://schemas.microsoft.com/office/powerpoint/2010/main" val="1868416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Import -&gt; 4 Increased, 6 Stabilized</a:t>
            </a:r>
          </a:p>
          <a:p>
            <a:r>
              <a:rPr lang="en-PH" dirty="0"/>
              <a:t>Export -&gt; 1 Decreased, 9 Stabilized</a:t>
            </a:r>
          </a:p>
        </p:txBody>
      </p:sp>
      <p:sp>
        <p:nvSpPr>
          <p:cNvPr id="4" name="Slide Number Placeholder 3"/>
          <p:cNvSpPr>
            <a:spLocks noGrp="1"/>
          </p:cNvSpPr>
          <p:nvPr>
            <p:ph type="sldNum" sz="quarter" idx="5"/>
          </p:nvPr>
        </p:nvSpPr>
        <p:spPr/>
        <p:txBody>
          <a:bodyPr/>
          <a:lstStyle/>
          <a:p>
            <a:fld id="{6AF580F7-3F9A-4A61-8538-5D33E83719E0}" type="slidenum">
              <a:rPr lang="en-PH" smtClean="0"/>
              <a:t>35</a:t>
            </a:fld>
            <a:endParaRPr lang="en-PH"/>
          </a:p>
        </p:txBody>
      </p:sp>
    </p:spTree>
    <p:extLst>
      <p:ext uri="{BB962C8B-B14F-4D97-AF65-F5344CB8AC3E}">
        <p14:creationId xmlns:p14="http://schemas.microsoft.com/office/powerpoint/2010/main" val="3177005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library(car)</a:t>
            </a:r>
          </a:p>
          <a:p>
            <a:r>
              <a:rPr lang="en-PH" dirty="0"/>
              <a:t>library(</a:t>
            </a:r>
            <a:r>
              <a:rPr lang="en-PH" dirty="0" err="1"/>
              <a:t>PerformanceAnalytics</a:t>
            </a:r>
            <a:r>
              <a:rPr lang="en-PH" dirty="0"/>
              <a:t>)</a:t>
            </a:r>
          </a:p>
          <a:p>
            <a:r>
              <a:rPr lang="en-PH" dirty="0"/>
              <a:t>library(</a:t>
            </a:r>
            <a:r>
              <a:rPr lang="en-PH" dirty="0" err="1"/>
              <a:t>rpart</a:t>
            </a:r>
            <a:r>
              <a:rPr lang="en-PH" dirty="0"/>
              <a:t>)				          # Popular decision tree algorithm</a:t>
            </a:r>
          </a:p>
          <a:p>
            <a:r>
              <a:rPr lang="en-PH" dirty="0"/>
              <a:t>library(rattle)					        # Fancy tree plot</a:t>
            </a:r>
          </a:p>
          <a:p>
            <a:r>
              <a:rPr lang="en-PH" dirty="0"/>
              <a:t>library(</a:t>
            </a:r>
            <a:r>
              <a:rPr lang="en-PH" dirty="0" err="1"/>
              <a:t>rpart.plot</a:t>
            </a:r>
            <a:r>
              <a:rPr lang="en-PH" dirty="0"/>
              <a:t>)				      # Enhanced tree plots</a:t>
            </a:r>
          </a:p>
          <a:p>
            <a:r>
              <a:rPr lang="en-PH" dirty="0"/>
              <a:t>library(</a:t>
            </a:r>
            <a:r>
              <a:rPr lang="en-PH" dirty="0" err="1"/>
              <a:t>RColorBrewer</a:t>
            </a:r>
            <a:r>
              <a:rPr lang="en-PH" dirty="0"/>
              <a:t>)				    # Color selection for fancy tree plot</a:t>
            </a:r>
          </a:p>
          <a:p>
            <a:r>
              <a:rPr lang="en-PH" dirty="0"/>
              <a:t>library(party)					        # Alternative decision tree algorithm</a:t>
            </a:r>
          </a:p>
          <a:p>
            <a:r>
              <a:rPr lang="en-PH" dirty="0"/>
              <a:t>library(</a:t>
            </a:r>
            <a:r>
              <a:rPr lang="en-PH" dirty="0" err="1"/>
              <a:t>partykit</a:t>
            </a:r>
            <a:r>
              <a:rPr lang="en-PH" dirty="0"/>
              <a:t>)				        # Convert </a:t>
            </a:r>
            <a:r>
              <a:rPr lang="en-PH" dirty="0" err="1"/>
              <a:t>rpart</a:t>
            </a:r>
            <a:r>
              <a:rPr lang="en-PH" dirty="0"/>
              <a:t> object to </a:t>
            </a:r>
            <a:r>
              <a:rPr lang="en-PH" dirty="0" err="1"/>
              <a:t>BinaryTree</a:t>
            </a:r>
            <a:endParaRPr lang="en-PH" dirty="0"/>
          </a:p>
          <a:p>
            <a:r>
              <a:rPr lang="en-PH" dirty="0"/>
              <a:t>library(caret)					         # Just a data source for this script</a:t>
            </a:r>
          </a:p>
          <a:p>
            <a:r>
              <a:rPr lang="en-PH" dirty="0"/>
              <a:t>library(forecast)</a:t>
            </a:r>
          </a:p>
          <a:p>
            <a:r>
              <a:rPr lang="en-PH" dirty="0"/>
              <a:t>library(ggplot2)</a:t>
            </a:r>
          </a:p>
          <a:p>
            <a:r>
              <a:rPr lang="en-PH" dirty="0"/>
              <a:t>require(</a:t>
            </a:r>
            <a:r>
              <a:rPr lang="en-PH" dirty="0" err="1"/>
              <a:t>neuralnet</a:t>
            </a:r>
            <a:r>
              <a:rPr lang="en-PH" dirty="0"/>
              <a:t>)</a:t>
            </a:r>
          </a:p>
          <a:p>
            <a:r>
              <a:rPr lang="en-PH" dirty="0"/>
              <a:t>library(e1071)</a:t>
            </a:r>
          </a:p>
          <a:p>
            <a:endParaRPr lang="en-PH" dirty="0"/>
          </a:p>
          <a:p>
            <a:r>
              <a:rPr lang="en-PH" dirty="0"/>
              <a:t>attach(TRADE_M)</a:t>
            </a:r>
          </a:p>
          <a:p>
            <a:r>
              <a:rPr lang="en-PH" dirty="0"/>
              <a:t>summary(TRADE_M)</a:t>
            </a:r>
          </a:p>
          <a:p>
            <a:endParaRPr lang="en-PH" dirty="0"/>
          </a:p>
          <a:p>
            <a:r>
              <a:rPr lang="en-PH" dirty="0"/>
              <a:t>TRADE = TRADE_M</a:t>
            </a:r>
          </a:p>
          <a:p>
            <a:endParaRPr lang="en-PH" dirty="0"/>
          </a:p>
          <a:p>
            <a:r>
              <a:rPr lang="en-PH" dirty="0" err="1"/>
              <a:t>chart.Correlation</a:t>
            </a:r>
            <a:r>
              <a:rPr lang="en-PH" dirty="0"/>
              <a:t>(TRADE_M[2:23])</a:t>
            </a:r>
          </a:p>
          <a:p>
            <a:endParaRPr lang="en-PH" dirty="0"/>
          </a:p>
          <a:p>
            <a:r>
              <a:rPr lang="en-PH" dirty="0" err="1"/>
              <a:t>model_usa</a:t>
            </a:r>
            <a:r>
              <a:rPr lang="en-PH" dirty="0"/>
              <a:t> &lt;- </a:t>
            </a:r>
            <a:r>
              <a:rPr lang="en-PH" dirty="0" err="1"/>
              <a:t>lm</a:t>
            </a:r>
            <a:r>
              <a:rPr lang="en-PH" dirty="0"/>
              <a:t>(GDP~USA_IM+USA_EX+INF_RATE) #0.5456 </a:t>
            </a:r>
          </a:p>
          <a:p>
            <a:r>
              <a:rPr lang="en-PH" dirty="0" err="1"/>
              <a:t>model_hkg</a:t>
            </a:r>
            <a:r>
              <a:rPr lang="en-PH" dirty="0"/>
              <a:t> &lt;- </a:t>
            </a:r>
            <a:r>
              <a:rPr lang="en-PH" dirty="0" err="1"/>
              <a:t>lm</a:t>
            </a:r>
            <a:r>
              <a:rPr lang="en-PH" dirty="0"/>
              <a:t>(GDP~HKG_IM+HKG_EX+INF_RATE) #0.7433</a:t>
            </a:r>
          </a:p>
          <a:p>
            <a:r>
              <a:rPr lang="en-PH" dirty="0" err="1"/>
              <a:t>model_jpn</a:t>
            </a:r>
            <a:r>
              <a:rPr lang="en-PH" dirty="0"/>
              <a:t> &lt;- </a:t>
            </a:r>
            <a:r>
              <a:rPr lang="en-PH" dirty="0" err="1"/>
              <a:t>lm</a:t>
            </a:r>
            <a:r>
              <a:rPr lang="en-PH" dirty="0"/>
              <a:t>(GDP~JPN_IM+JPN_EX+INF_RATE) #0.6204</a:t>
            </a:r>
          </a:p>
          <a:p>
            <a:r>
              <a:rPr lang="en-PH" dirty="0" err="1"/>
              <a:t>model_chn</a:t>
            </a:r>
            <a:r>
              <a:rPr lang="en-PH" dirty="0"/>
              <a:t> &lt;- </a:t>
            </a:r>
            <a:r>
              <a:rPr lang="en-PH" dirty="0" err="1"/>
              <a:t>lm</a:t>
            </a:r>
            <a:r>
              <a:rPr lang="en-PH" dirty="0"/>
              <a:t>(GDP~CHN_IM+CHN_EX+INF_RATE) #0.901 </a:t>
            </a:r>
          </a:p>
          <a:p>
            <a:r>
              <a:rPr lang="en-PH" dirty="0" err="1"/>
              <a:t>model_sgp</a:t>
            </a:r>
            <a:r>
              <a:rPr lang="en-PH" dirty="0"/>
              <a:t> &lt;- </a:t>
            </a:r>
            <a:r>
              <a:rPr lang="en-PH" dirty="0" err="1"/>
              <a:t>lm</a:t>
            </a:r>
            <a:r>
              <a:rPr lang="en-PH" dirty="0"/>
              <a:t>(GDP~SGP_IM+SGP_EX+INF_RATE) #0.4768</a:t>
            </a:r>
          </a:p>
          <a:p>
            <a:r>
              <a:rPr lang="en-PH" dirty="0" err="1"/>
              <a:t>model_ger</a:t>
            </a:r>
            <a:r>
              <a:rPr lang="en-PH" dirty="0"/>
              <a:t> &lt;- </a:t>
            </a:r>
            <a:r>
              <a:rPr lang="en-PH" dirty="0" err="1"/>
              <a:t>lm</a:t>
            </a:r>
            <a:r>
              <a:rPr lang="en-PH" dirty="0"/>
              <a:t>(GDP~GER_IM+GER_EX+INF_RATE) #0.6805</a:t>
            </a:r>
          </a:p>
          <a:p>
            <a:r>
              <a:rPr lang="en-PH" dirty="0" err="1"/>
              <a:t>model_tha</a:t>
            </a:r>
            <a:r>
              <a:rPr lang="en-PH" dirty="0"/>
              <a:t> &lt;- </a:t>
            </a:r>
            <a:r>
              <a:rPr lang="en-PH" dirty="0" err="1"/>
              <a:t>lm</a:t>
            </a:r>
            <a:r>
              <a:rPr lang="en-PH" dirty="0"/>
              <a:t>(GDP~THA_IM+THA_EX+INF_RATE) #0.7729</a:t>
            </a:r>
          </a:p>
          <a:p>
            <a:r>
              <a:rPr lang="en-PH" dirty="0" err="1"/>
              <a:t>model_kor</a:t>
            </a:r>
            <a:r>
              <a:rPr lang="en-PH" dirty="0"/>
              <a:t> &lt;- </a:t>
            </a:r>
            <a:r>
              <a:rPr lang="en-PH" dirty="0" err="1"/>
              <a:t>lm</a:t>
            </a:r>
            <a:r>
              <a:rPr lang="en-PH" dirty="0"/>
              <a:t>(GDP~KOR_IM+KOR_EX+INF_RATE) #0.8983</a:t>
            </a:r>
          </a:p>
          <a:p>
            <a:r>
              <a:rPr lang="en-PH" dirty="0" err="1"/>
              <a:t>model_nld</a:t>
            </a:r>
            <a:r>
              <a:rPr lang="en-PH" dirty="0"/>
              <a:t> &lt;- </a:t>
            </a:r>
            <a:r>
              <a:rPr lang="en-PH" dirty="0" err="1"/>
              <a:t>lm</a:t>
            </a:r>
            <a:r>
              <a:rPr lang="en-PH" dirty="0"/>
              <a:t>(GDP~NLD_IM+NLD_EX+INF_RATE) #0.4494</a:t>
            </a:r>
          </a:p>
          <a:p>
            <a:r>
              <a:rPr lang="en-PH" dirty="0" err="1"/>
              <a:t>model_twn</a:t>
            </a:r>
            <a:r>
              <a:rPr lang="en-PH" dirty="0"/>
              <a:t> &lt;- </a:t>
            </a:r>
            <a:r>
              <a:rPr lang="en-PH" dirty="0" err="1"/>
              <a:t>lm</a:t>
            </a:r>
            <a:r>
              <a:rPr lang="en-PH" dirty="0"/>
              <a:t>(GDP~TWN_IM+TWN_EX+INF_RATE) #0.5891</a:t>
            </a:r>
          </a:p>
          <a:p>
            <a:endParaRPr lang="en-PH" dirty="0"/>
          </a:p>
          <a:p>
            <a:r>
              <a:rPr lang="en-PH" dirty="0"/>
              <a:t>summary(</a:t>
            </a:r>
            <a:r>
              <a:rPr lang="en-PH" dirty="0" err="1"/>
              <a:t>model_usa</a:t>
            </a:r>
            <a:r>
              <a:rPr lang="en-PH" dirty="0"/>
              <a:t>)</a:t>
            </a:r>
          </a:p>
          <a:p>
            <a:r>
              <a:rPr lang="en-PH" dirty="0"/>
              <a:t>summary(</a:t>
            </a:r>
            <a:r>
              <a:rPr lang="en-PH" dirty="0" err="1"/>
              <a:t>model_hkg</a:t>
            </a:r>
            <a:r>
              <a:rPr lang="en-PH" dirty="0"/>
              <a:t>)</a:t>
            </a:r>
          </a:p>
          <a:p>
            <a:r>
              <a:rPr lang="en-PH" dirty="0"/>
              <a:t>summary(</a:t>
            </a:r>
            <a:r>
              <a:rPr lang="en-PH" dirty="0" err="1"/>
              <a:t>model_jpn</a:t>
            </a:r>
            <a:r>
              <a:rPr lang="en-PH" dirty="0"/>
              <a:t>)</a:t>
            </a:r>
          </a:p>
          <a:p>
            <a:r>
              <a:rPr lang="en-PH" dirty="0"/>
              <a:t>summary(</a:t>
            </a:r>
            <a:r>
              <a:rPr lang="en-PH" dirty="0" err="1"/>
              <a:t>model_chn</a:t>
            </a:r>
            <a:r>
              <a:rPr lang="en-PH" dirty="0"/>
              <a:t>)</a:t>
            </a:r>
          </a:p>
          <a:p>
            <a:r>
              <a:rPr lang="en-PH" dirty="0"/>
              <a:t>summary(</a:t>
            </a:r>
            <a:r>
              <a:rPr lang="en-PH" dirty="0" err="1"/>
              <a:t>model_sgp</a:t>
            </a:r>
            <a:r>
              <a:rPr lang="en-PH" dirty="0"/>
              <a:t>)</a:t>
            </a:r>
          </a:p>
          <a:p>
            <a:r>
              <a:rPr lang="en-PH" dirty="0"/>
              <a:t>summary(</a:t>
            </a:r>
            <a:r>
              <a:rPr lang="en-PH" dirty="0" err="1"/>
              <a:t>model_ger</a:t>
            </a:r>
            <a:r>
              <a:rPr lang="en-PH" dirty="0"/>
              <a:t>)</a:t>
            </a:r>
          </a:p>
          <a:p>
            <a:r>
              <a:rPr lang="en-PH" dirty="0"/>
              <a:t>summary(</a:t>
            </a:r>
            <a:r>
              <a:rPr lang="en-PH" dirty="0" err="1"/>
              <a:t>model_tha</a:t>
            </a:r>
            <a:r>
              <a:rPr lang="en-PH" dirty="0"/>
              <a:t>)</a:t>
            </a:r>
          </a:p>
          <a:p>
            <a:r>
              <a:rPr lang="en-PH" dirty="0"/>
              <a:t>summary(</a:t>
            </a:r>
            <a:r>
              <a:rPr lang="en-PH" dirty="0" err="1"/>
              <a:t>model_kor</a:t>
            </a:r>
            <a:r>
              <a:rPr lang="en-PH" dirty="0"/>
              <a:t>)</a:t>
            </a:r>
          </a:p>
          <a:p>
            <a:r>
              <a:rPr lang="en-PH" dirty="0"/>
              <a:t>summary(</a:t>
            </a:r>
            <a:r>
              <a:rPr lang="en-PH" dirty="0" err="1"/>
              <a:t>model_nld</a:t>
            </a:r>
            <a:r>
              <a:rPr lang="en-PH" dirty="0"/>
              <a:t>)</a:t>
            </a:r>
          </a:p>
          <a:p>
            <a:r>
              <a:rPr lang="en-PH" dirty="0"/>
              <a:t>summary(</a:t>
            </a:r>
            <a:r>
              <a:rPr lang="en-PH" dirty="0" err="1"/>
              <a:t>model_twn</a:t>
            </a:r>
            <a:r>
              <a:rPr lang="en-PH" dirty="0"/>
              <a:t>)</a:t>
            </a:r>
          </a:p>
          <a:p>
            <a:endParaRPr lang="en-PH" dirty="0"/>
          </a:p>
          <a:p>
            <a:r>
              <a:rPr lang="en-PH" dirty="0" err="1"/>
              <a:t>linearmodel</a:t>
            </a:r>
            <a:r>
              <a:rPr lang="en-PH" dirty="0"/>
              <a:t> &lt;-</a:t>
            </a:r>
            <a:r>
              <a:rPr lang="en-PH" dirty="0" err="1"/>
              <a:t>lm</a:t>
            </a:r>
            <a:r>
              <a:rPr lang="en-PH" dirty="0"/>
              <a:t>(GDP~INF_RATE</a:t>
            </a:r>
          </a:p>
          <a:p>
            <a:r>
              <a:rPr lang="en-PH" dirty="0"/>
              <a:t>              +USA_IM+USA_EX</a:t>
            </a:r>
          </a:p>
          <a:p>
            <a:r>
              <a:rPr lang="en-PH" dirty="0"/>
              <a:t>              +HKG_IM+HKG_EX</a:t>
            </a:r>
          </a:p>
          <a:p>
            <a:r>
              <a:rPr lang="en-PH" dirty="0"/>
              <a:t>              +JPN_IM+JPN_EX</a:t>
            </a:r>
          </a:p>
          <a:p>
            <a:r>
              <a:rPr lang="en-PH" dirty="0"/>
              <a:t>              +CHN_IM+CHN_EX</a:t>
            </a:r>
          </a:p>
          <a:p>
            <a:r>
              <a:rPr lang="en-PH" dirty="0"/>
              <a:t>              +SGP_IM+SGP_EX</a:t>
            </a:r>
          </a:p>
          <a:p>
            <a:r>
              <a:rPr lang="en-PH" dirty="0"/>
              <a:t>              +GER_IM+GER_EX</a:t>
            </a:r>
          </a:p>
          <a:p>
            <a:r>
              <a:rPr lang="en-PH" dirty="0"/>
              <a:t>              +THA_IM+THA_EX</a:t>
            </a:r>
          </a:p>
          <a:p>
            <a:r>
              <a:rPr lang="en-PH" dirty="0"/>
              <a:t>              +KOR_IM+KOR_EX</a:t>
            </a:r>
          </a:p>
          <a:p>
            <a:r>
              <a:rPr lang="en-PH" dirty="0"/>
              <a:t>              +NLD_IM+NLD_EX</a:t>
            </a:r>
          </a:p>
          <a:p>
            <a:r>
              <a:rPr lang="en-PH" dirty="0"/>
              <a:t>              +TWN_IM+TWN_EX)</a:t>
            </a:r>
          </a:p>
          <a:p>
            <a:r>
              <a:rPr lang="en-PH" dirty="0"/>
              <a:t>summary(</a:t>
            </a:r>
            <a:r>
              <a:rPr lang="en-PH" dirty="0" err="1"/>
              <a:t>linearmodel</a:t>
            </a:r>
            <a:r>
              <a:rPr lang="en-PH" dirty="0"/>
              <a:t>)</a:t>
            </a:r>
          </a:p>
          <a:p>
            <a:endParaRPr lang="en-PH" dirty="0"/>
          </a:p>
          <a:p>
            <a:endParaRPr lang="en-PH" dirty="0"/>
          </a:p>
          <a:p>
            <a:r>
              <a:rPr lang="en-PH" dirty="0" err="1"/>
              <a:t>treemodel</a:t>
            </a:r>
            <a:r>
              <a:rPr lang="en-PH" dirty="0"/>
              <a:t> &lt;-</a:t>
            </a:r>
            <a:r>
              <a:rPr lang="en-PH" dirty="0" err="1"/>
              <a:t>rpart</a:t>
            </a:r>
            <a:r>
              <a:rPr lang="en-PH" dirty="0"/>
              <a:t>(GDP~INF_RATE</a:t>
            </a:r>
          </a:p>
          <a:p>
            <a:r>
              <a:rPr lang="en-PH" dirty="0"/>
              <a:t>              +USA_IM+USA_EX</a:t>
            </a:r>
          </a:p>
          <a:p>
            <a:r>
              <a:rPr lang="en-PH" dirty="0"/>
              <a:t>              +HKG_IM+HKG_EX</a:t>
            </a:r>
          </a:p>
          <a:p>
            <a:r>
              <a:rPr lang="en-PH" dirty="0"/>
              <a:t>              +JPN_IM+JPN_EX</a:t>
            </a:r>
          </a:p>
          <a:p>
            <a:r>
              <a:rPr lang="en-PH" dirty="0"/>
              <a:t>              +CHN_IM+CHN_EX</a:t>
            </a:r>
          </a:p>
          <a:p>
            <a:r>
              <a:rPr lang="en-PH" dirty="0"/>
              <a:t>              +SGP_IM+SGP_EX</a:t>
            </a:r>
          </a:p>
          <a:p>
            <a:r>
              <a:rPr lang="en-PH" dirty="0"/>
              <a:t>              +GER_IM+GER_EX</a:t>
            </a:r>
          </a:p>
          <a:p>
            <a:r>
              <a:rPr lang="en-PH" dirty="0"/>
              <a:t>              +THA_IM+THA_EX</a:t>
            </a:r>
          </a:p>
          <a:p>
            <a:r>
              <a:rPr lang="en-PH" dirty="0"/>
              <a:t>              +KOR_IM+KOR_EX</a:t>
            </a:r>
          </a:p>
          <a:p>
            <a:r>
              <a:rPr lang="en-PH" dirty="0"/>
              <a:t>              +NLD_IM+NLD_EX</a:t>
            </a:r>
          </a:p>
          <a:p>
            <a:r>
              <a:rPr lang="en-PH" dirty="0"/>
              <a:t>              +TWN_IM+TWN_EX ,</a:t>
            </a:r>
          </a:p>
          <a:p>
            <a:r>
              <a:rPr lang="en-PH" dirty="0"/>
              <a:t>              control =</a:t>
            </a:r>
            <a:r>
              <a:rPr lang="en-PH" dirty="0" err="1"/>
              <a:t>rpart.control</a:t>
            </a:r>
            <a:r>
              <a:rPr lang="en-PH" dirty="0"/>
              <a:t>(</a:t>
            </a:r>
            <a:r>
              <a:rPr lang="en-PH" dirty="0" err="1"/>
              <a:t>minsplit</a:t>
            </a:r>
            <a:r>
              <a:rPr lang="en-PH" dirty="0"/>
              <a:t> =2,minbucket=1, cp=0, </a:t>
            </a:r>
            <a:r>
              <a:rPr lang="en-PH" dirty="0" err="1"/>
              <a:t>maxdepth</a:t>
            </a:r>
            <a:r>
              <a:rPr lang="en-PH" dirty="0"/>
              <a:t> = 30),method = "</a:t>
            </a:r>
            <a:r>
              <a:rPr lang="en-PH" dirty="0" err="1"/>
              <a:t>anova</a:t>
            </a:r>
            <a:r>
              <a:rPr lang="en-PH" dirty="0"/>
              <a:t>")</a:t>
            </a:r>
          </a:p>
          <a:p>
            <a:r>
              <a:rPr lang="en-PH" dirty="0"/>
              <a:t>summary(</a:t>
            </a:r>
            <a:r>
              <a:rPr lang="en-PH" dirty="0" err="1"/>
              <a:t>treemodel</a:t>
            </a:r>
            <a:r>
              <a:rPr lang="en-PH" dirty="0"/>
              <a:t>)</a:t>
            </a:r>
          </a:p>
          <a:p>
            <a:r>
              <a:rPr lang="en-PH" dirty="0"/>
              <a:t>plot(</a:t>
            </a:r>
            <a:r>
              <a:rPr lang="en-PH" dirty="0" err="1"/>
              <a:t>treemodel</a:t>
            </a:r>
            <a:r>
              <a:rPr lang="en-PH" dirty="0"/>
              <a:t>)</a:t>
            </a:r>
          </a:p>
          <a:p>
            <a:r>
              <a:rPr lang="en-PH" dirty="0"/>
              <a:t>text(</a:t>
            </a:r>
            <a:r>
              <a:rPr lang="en-PH" dirty="0" err="1"/>
              <a:t>treemodel</a:t>
            </a:r>
            <a:r>
              <a:rPr lang="en-PH" dirty="0"/>
              <a:t>)</a:t>
            </a:r>
          </a:p>
          <a:p>
            <a:endParaRPr lang="en-PH" dirty="0"/>
          </a:p>
          <a:p>
            <a:r>
              <a:rPr lang="en-PH" dirty="0"/>
              <a:t> </a:t>
            </a:r>
            <a:r>
              <a:rPr lang="en-PH" dirty="0" err="1"/>
              <a:t>nnmodel</a:t>
            </a:r>
            <a:r>
              <a:rPr lang="en-PH" dirty="0"/>
              <a:t> &lt;-</a:t>
            </a:r>
            <a:r>
              <a:rPr lang="en-PH" dirty="0" err="1"/>
              <a:t>neuralnet</a:t>
            </a:r>
            <a:r>
              <a:rPr lang="en-PH" dirty="0"/>
              <a:t>(GDP~INF_RATE</a:t>
            </a:r>
          </a:p>
          <a:p>
            <a:r>
              <a:rPr lang="en-PH" dirty="0"/>
              <a:t>                   +USA_IM+USA_EX</a:t>
            </a:r>
          </a:p>
          <a:p>
            <a:r>
              <a:rPr lang="en-PH" dirty="0"/>
              <a:t>                   +HKG_IM+HKG_EX</a:t>
            </a:r>
          </a:p>
          <a:p>
            <a:r>
              <a:rPr lang="en-PH" dirty="0"/>
              <a:t>                   +JPN_IM+JPN_EX</a:t>
            </a:r>
          </a:p>
          <a:p>
            <a:r>
              <a:rPr lang="en-PH" dirty="0"/>
              <a:t>                   +CHN_IM+CHN_EX</a:t>
            </a:r>
          </a:p>
          <a:p>
            <a:r>
              <a:rPr lang="en-PH" dirty="0"/>
              <a:t>                   +SGP_IM+SGP_EX</a:t>
            </a:r>
          </a:p>
          <a:p>
            <a:r>
              <a:rPr lang="en-PH" dirty="0"/>
              <a:t>                   +GER_IM+GER_EX</a:t>
            </a:r>
          </a:p>
          <a:p>
            <a:r>
              <a:rPr lang="en-PH" dirty="0"/>
              <a:t>                   +THA_IM+THA_EX</a:t>
            </a:r>
          </a:p>
          <a:p>
            <a:r>
              <a:rPr lang="en-PH" dirty="0"/>
              <a:t>                   +KOR_IM+KOR_EX</a:t>
            </a:r>
          </a:p>
          <a:p>
            <a:r>
              <a:rPr lang="en-PH" dirty="0"/>
              <a:t>                   +NLD_IM+NLD_EX</a:t>
            </a:r>
          </a:p>
          <a:p>
            <a:r>
              <a:rPr lang="en-PH" dirty="0"/>
              <a:t>                   +TWN_IM+TWN_EX,</a:t>
            </a:r>
          </a:p>
          <a:p>
            <a:r>
              <a:rPr lang="en-PH" dirty="0"/>
              <a:t>                   data=TRADE, hidden=1,act.fct = "logistic",</a:t>
            </a:r>
          </a:p>
          <a:p>
            <a:r>
              <a:rPr lang="en-PH" dirty="0"/>
              <a:t>                   </a:t>
            </a:r>
            <a:r>
              <a:rPr lang="en-PH" dirty="0" err="1"/>
              <a:t>linear.output</a:t>
            </a:r>
            <a:r>
              <a:rPr lang="en-PH" dirty="0"/>
              <a:t> = </a:t>
            </a:r>
            <a:r>
              <a:rPr lang="en-PH" dirty="0" err="1"/>
              <a:t>FALSE,threshold</a:t>
            </a:r>
            <a:r>
              <a:rPr lang="en-PH" dirty="0"/>
              <a:t>=0.01, rep = 10)</a:t>
            </a:r>
          </a:p>
          <a:p>
            <a:endParaRPr lang="en-PH" dirty="0"/>
          </a:p>
          <a:p>
            <a:r>
              <a:rPr lang="en-PH" dirty="0"/>
              <a:t>plot(</a:t>
            </a:r>
            <a:r>
              <a:rPr lang="en-PH" dirty="0" err="1"/>
              <a:t>nnmodel</a:t>
            </a:r>
            <a:r>
              <a:rPr lang="en-PH" dirty="0"/>
              <a:t>)</a:t>
            </a:r>
          </a:p>
          <a:p>
            <a:endParaRPr lang="en-PH" dirty="0"/>
          </a:p>
          <a:p>
            <a:endParaRPr lang="en-PH" dirty="0"/>
          </a:p>
          <a:p>
            <a:r>
              <a:rPr lang="en-PH" dirty="0" err="1"/>
              <a:t>svmmodel</a:t>
            </a:r>
            <a:r>
              <a:rPr lang="en-PH" dirty="0"/>
              <a:t> &lt;-</a:t>
            </a:r>
            <a:r>
              <a:rPr lang="en-PH" dirty="0" err="1"/>
              <a:t>svm</a:t>
            </a:r>
            <a:r>
              <a:rPr lang="en-PH" dirty="0"/>
              <a:t>(GDP~INF_RATE</a:t>
            </a:r>
          </a:p>
          <a:p>
            <a:r>
              <a:rPr lang="en-PH" dirty="0"/>
              <a:t>                    +USA_IM+USA_EX</a:t>
            </a:r>
          </a:p>
          <a:p>
            <a:r>
              <a:rPr lang="en-PH" dirty="0"/>
              <a:t>                    +HKG_IM+HKG_EX</a:t>
            </a:r>
          </a:p>
          <a:p>
            <a:r>
              <a:rPr lang="en-PH" dirty="0"/>
              <a:t>                    +JPN_IM+JPN_EX</a:t>
            </a:r>
          </a:p>
          <a:p>
            <a:r>
              <a:rPr lang="en-PH" dirty="0"/>
              <a:t>                    +CHN_IM+CHN_EX</a:t>
            </a:r>
          </a:p>
          <a:p>
            <a:r>
              <a:rPr lang="en-PH" dirty="0"/>
              <a:t>                    +SGP_IM+SGP_EX</a:t>
            </a:r>
          </a:p>
          <a:p>
            <a:r>
              <a:rPr lang="en-PH" dirty="0"/>
              <a:t>                    +GER_IM+GER_EX</a:t>
            </a:r>
          </a:p>
          <a:p>
            <a:r>
              <a:rPr lang="en-PH" dirty="0"/>
              <a:t>                    +THA_IM+THA_EX</a:t>
            </a:r>
          </a:p>
          <a:p>
            <a:r>
              <a:rPr lang="en-PH" dirty="0"/>
              <a:t>                    +KOR_IM+KOR_EX</a:t>
            </a:r>
          </a:p>
          <a:p>
            <a:r>
              <a:rPr lang="en-PH" dirty="0"/>
              <a:t>                    +NLD_IM+NLD_EX</a:t>
            </a:r>
          </a:p>
          <a:p>
            <a:r>
              <a:rPr lang="en-PH" dirty="0"/>
              <a:t>                    +TWN_IM+TWN_EX,</a:t>
            </a:r>
          </a:p>
          <a:p>
            <a:r>
              <a:rPr lang="en-PH" dirty="0"/>
              <a:t>                    data=TRADE)</a:t>
            </a:r>
          </a:p>
          <a:p>
            <a:endParaRPr lang="en-PH" dirty="0"/>
          </a:p>
          <a:p>
            <a:endParaRPr lang="en-PH" dirty="0"/>
          </a:p>
          <a:p>
            <a:r>
              <a:rPr lang="en-PH" dirty="0"/>
              <a:t>newdata2 &lt;- </a:t>
            </a:r>
            <a:r>
              <a:rPr lang="en-PH" dirty="0" err="1"/>
              <a:t>data.frame</a:t>
            </a:r>
            <a:r>
              <a:rPr lang="en-PH" dirty="0"/>
              <a:t>( INF_RATE = c(5.8,9.8),</a:t>
            </a:r>
          </a:p>
          <a:p>
            <a:r>
              <a:rPr lang="en-PH" dirty="0"/>
              <a:t>                        USA_IM= c(12,4189495619),</a:t>
            </a:r>
          </a:p>
          <a:p>
            <a:r>
              <a:rPr lang="en-PH" dirty="0"/>
              <a:t>                        USA_EX= c(1,4189495619),</a:t>
            </a:r>
          </a:p>
          <a:p>
            <a:r>
              <a:rPr lang="en-PH" dirty="0"/>
              <a:t>                        </a:t>
            </a:r>
          </a:p>
          <a:p>
            <a:r>
              <a:rPr lang="en-PH" dirty="0"/>
              <a:t>                        HKG_IM= c(3,4189495619),</a:t>
            </a:r>
          </a:p>
          <a:p>
            <a:r>
              <a:rPr lang="en-PH" dirty="0"/>
              <a:t>                        HKG_EX= c(5,4189495619),</a:t>
            </a:r>
          </a:p>
          <a:p>
            <a:r>
              <a:rPr lang="en-PH" dirty="0"/>
              <a:t>                        </a:t>
            </a:r>
          </a:p>
          <a:p>
            <a:r>
              <a:rPr lang="en-PH" dirty="0"/>
              <a:t>                        JPN_IM= c(6,4189495619),</a:t>
            </a:r>
          </a:p>
          <a:p>
            <a:r>
              <a:rPr lang="en-PH" dirty="0"/>
              <a:t>                        JPN_EX= c(6,4189495619),</a:t>
            </a:r>
          </a:p>
          <a:p>
            <a:r>
              <a:rPr lang="en-PH" dirty="0"/>
              <a:t>                        </a:t>
            </a:r>
          </a:p>
          <a:p>
            <a:r>
              <a:rPr lang="en-PH" dirty="0"/>
              <a:t>                        CHN_IM= c(2,4189495619),</a:t>
            </a:r>
          </a:p>
          <a:p>
            <a:r>
              <a:rPr lang="en-PH" dirty="0"/>
              <a:t>                        CHN_EX= c(3,4189495619),</a:t>
            </a:r>
          </a:p>
          <a:p>
            <a:r>
              <a:rPr lang="en-PH" dirty="0"/>
              <a:t>                        </a:t>
            </a:r>
          </a:p>
          <a:p>
            <a:r>
              <a:rPr lang="en-PH" dirty="0"/>
              <a:t>                        SGP_IM= c(2,4189495619),</a:t>
            </a:r>
          </a:p>
          <a:p>
            <a:r>
              <a:rPr lang="en-PH" dirty="0"/>
              <a:t>                        SGP_EX= c(5,4189495619),</a:t>
            </a:r>
          </a:p>
          <a:p>
            <a:r>
              <a:rPr lang="en-PH" dirty="0"/>
              <a:t>                        </a:t>
            </a:r>
          </a:p>
          <a:p>
            <a:r>
              <a:rPr lang="en-PH" dirty="0"/>
              <a:t>                        GER_IM= c(8,4189495619),</a:t>
            </a:r>
          </a:p>
          <a:p>
            <a:r>
              <a:rPr lang="en-PH" dirty="0"/>
              <a:t>                        GER_EX= c(9,2241001770),</a:t>
            </a:r>
          </a:p>
          <a:p>
            <a:r>
              <a:rPr lang="en-PH" dirty="0"/>
              <a:t>                        </a:t>
            </a:r>
          </a:p>
          <a:p>
            <a:r>
              <a:rPr lang="en-PH" dirty="0"/>
              <a:t>                        THA_IM= c(10,4189495619),</a:t>
            </a:r>
          </a:p>
          <a:p>
            <a:r>
              <a:rPr lang="en-PH" dirty="0"/>
              <a:t>                        THA_EX= c(10,4189495619),</a:t>
            </a:r>
          </a:p>
          <a:p>
            <a:r>
              <a:rPr lang="en-PH" dirty="0"/>
              <a:t>                        </a:t>
            </a:r>
          </a:p>
          <a:p>
            <a:r>
              <a:rPr lang="en-PH" dirty="0"/>
              <a:t>                        KOR_IM= c(11,4189495619),</a:t>
            </a:r>
          </a:p>
          <a:p>
            <a:r>
              <a:rPr lang="en-PH" dirty="0"/>
              <a:t>                        KOR_EX= c(11,4189495619),</a:t>
            </a:r>
          </a:p>
          <a:p>
            <a:r>
              <a:rPr lang="en-PH" dirty="0"/>
              <a:t>                        </a:t>
            </a:r>
          </a:p>
          <a:p>
            <a:r>
              <a:rPr lang="en-PH" dirty="0"/>
              <a:t>                        NLD_IM= c(1,4189495619),</a:t>
            </a:r>
          </a:p>
          <a:p>
            <a:r>
              <a:rPr lang="en-PH" dirty="0"/>
              <a:t>                        NLD_EX= c(11,4189495619),</a:t>
            </a:r>
          </a:p>
          <a:p>
            <a:r>
              <a:rPr lang="en-PH" dirty="0"/>
              <a:t>                        </a:t>
            </a:r>
          </a:p>
          <a:p>
            <a:r>
              <a:rPr lang="en-PH" dirty="0"/>
              <a:t>                        TWN_IM= c(1,4189495619),</a:t>
            </a:r>
          </a:p>
          <a:p>
            <a:r>
              <a:rPr lang="en-PH" dirty="0"/>
              <a:t>                        TWN_EX= c(11,4189495619)</a:t>
            </a:r>
          </a:p>
          <a:p>
            <a:r>
              <a:rPr lang="en-PH" dirty="0"/>
              <a:t>                        </a:t>
            </a:r>
          </a:p>
          <a:p>
            <a:r>
              <a:rPr lang="en-PH" dirty="0"/>
              <a:t>  </a:t>
            </a:r>
          </a:p>
          <a:p>
            <a:r>
              <a:rPr lang="en-PH" dirty="0"/>
              <a:t>)</a:t>
            </a:r>
          </a:p>
          <a:p>
            <a:endParaRPr lang="en-PH" dirty="0"/>
          </a:p>
          <a:p>
            <a:r>
              <a:rPr lang="en-PH" dirty="0"/>
              <a:t>x = predict(treemodel,newdata2)</a:t>
            </a:r>
          </a:p>
          <a:p>
            <a:r>
              <a:rPr lang="en-PH" dirty="0"/>
              <a:t>x = predict(treemodel,newdata2)</a:t>
            </a:r>
          </a:p>
          <a:p>
            <a:r>
              <a:rPr lang="en-PH" dirty="0"/>
              <a:t>x = predict(svmmodel,newdata2)</a:t>
            </a:r>
          </a:p>
          <a:p>
            <a:r>
              <a:rPr lang="en-PH" dirty="0"/>
              <a:t>x</a:t>
            </a:r>
          </a:p>
          <a:p>
            <a:endParaRPr lang="en-PH" dirty="0"/>
          </a:p>
          <a:p>
            <a:r>
              <a:rPr lang="en-PH" dirty="0" err="1"/>
              <a:t>prp</a:t>
            </a:r>
            <a:r>
              <a:rPr lang="en-PH" dirty="0"/>
              <a:t>(</a:t>
            </a:r>
            <a:r>
              <a:rPr lang="en-PH" dirty="0" err="1"/>
              <a:t>treemodel</a:t>
            </a:r>
            <a:r>
              <a:rPr lang="en-PH" dirty="0"/>
              <a:t>)</a:t>
            </a:r>
          </a:p>
          <a:p>
            <a:r>
              <a:rPr lang="en-PH" dirty="0" err="1"/>
              <a:t>prp</a:t>
            </a:r>
            <a:r>
              <a:rPr lang="en-PH" dirty="0"/>
              <a:t>(</a:t>
            </a:r>
            <a:r>
              <a:rPr lang="en-PH" dirty="0" err="1"/>
              <a:t>treemodel</a:t>
            </a:r>
            <a:r>
              <a:rPr lang="en-PH" dirty="0"/>
              <a:t>, </a:t>
            </a:r>
            <a:r>
              <a:rPr lang="en-PH" dirty="0" err="1"/>
              <a:t>varlen</a:t>
            </a:r>
            <a:r>
              <a:rPr lang="en-PH" dirty="0"/>
              <a:t> = 5)</a:t>
            </a:r>
          </a:p>
          <a:p>
            <a:r>
              <a:rPr lang="en-PH" dirty="0" err="1"/>
              <a:t>treemodel_snip</a:t>
            </a:r>
            <a:r>
              <a:rPr lang="en-PH" dirty="0"/>
              <a:t> &lt;- </a:t>
            </a:r>
            <a:r>
              <a:rPr lang="en-PH" dirty="0" err="1"/>
              <a:t>prp</a:t>
            </a:r>
            <a:r>
              <a:rPr lang="en-PH" dirty="0"/>
              <a:t>(</a:t>
            </a:r>
            <a:r>
              <a:rPr lang="en-PH" dirty="0" err="1"/>
              <a:t>treemodel,snip</a:t>
            </a:r>
            <a:r>
              <a:rPr lang="en-PH" dirty="0"/>
              <a:t>=TRUE)$obj</a:t>
            </a:r>
          </a:p>
          <a:p>
            <a:r>
              <a:rPr lang="en-PH" dirty="0" err="1"/>
              <a:t>fancyRpartPlot</a:t>
            </a:r>
            <a:r>
              <a:rPr lang="en-PH" dirty="0"/>
              <a:t>(</a:t>
            </a:r>
            <a:r>
              <a:rPr lang="en-PH" dirty="0" err="1"/>
              <a:t>treemodel</a:t>
            </a:r>
            <a:r>
              <a:rPr lang="en-PH" dirty="0"/>
              <a:t>, sub = "Model for Import and Export")	</a:t>
            </a:r>
          </a:p>
          <a:p>
            <a:endParaRPr lang="en-PH" dirty="0"/>
          </a:p>
          <a:p>
            <a:endParaRPr lang="en-PH" dirty="0"/>
          </a:p>
          <a:p>
            <a:r>
              <a:rPr lang="en-PH" dirty="0" err="1"/>
              <a:t>inf_rate_ts</a:t>
            </a:r>
            <a:r>
              <a:rPr lang="en-PH" dirty="0"/>
              <a:t> = </a:t>
            </a:r>
            <a:r>
              <a:rPr lang="en-PH" dirty="0" err="1"/>
              <a:t>ts</a:t>
            </a:r>
            <a:r>
              <a:rPr lang="en-PH" dirty="0"/>
              <a:t>(INF_RATE, start = c(2000), frequency = 1)</a:t>
            </a:r>
          </a:p>
          <a:p>
            <a:r>
              <a:rPr lang="en-PH" dirty="0" err="1"/>
              <a:t>inf_rate_arima</a:t>
            </a:r>
            <a:r>
              <a:rPr lang="en-PH" dirty="0"/>
              <a:t> &lt;- </a:t>
            </a:r>
            <a:r>
              <a:rPr lang="en-PH" dirty="0" err="1"/>
              <a:t>auto.arima</a:t>
            </a:r>
            <a:r>
              <a:rPr lang="en-PH" dirty="0"/>
              <a:t>(</a:t>
            </a:r>
            <a:r>
              <a:rPr lang="en-PH" dirty="0" err="1"/>
              <a:t>inf_rate_ts</a:t>
            </a:r>
            <a:r>
              <a:rPr lang="en-PH" dirty="0"/>
              <a:t>)</a:t>
            </a:r>
          </a:p>
          <a:p>
            <a:r>
              <a:rPr lang="en-PH" dirty="0" err="1"/>
              <a:t>inf_rate_arima_f</a:t>
            </a:r>
            <a:r>
              <a:rPr lang="en-PH" dirty="0"/>
              <a:t> &lt;- forecast(</a:t>
            </a:r>
            <a:r>
              <a:rPr lang="en-PH" dirty="0" err="1"/>
              <a:t>inf_rate_arima</a:t>
            </a:r>
            <a:r>
              <a:rPr lang="en-PH" dirty="0"/>
              <a:t>, h=13)</a:t>
            </a:r>
          </a:p>
          <a:p>
            <a:r>
              <a:rPr lang="en-PH" dirty="0"/>
              <a:t>plot(</a:t>
            </a:r>
            <a:r>
              <a:rPr lang="en-PH" dirty="0" err="1"/>
              <a:t>inf_rate_arima_f</a:t>
            </a:r>
            <a:r>
              <a:rPr lang="en-PH" dirty="0"/>
              <a:t>)</a:t>
            </a:r>
          </a:p>
          <a:p>
            <a:r>
              <a:rPr lang="en-PH" dirty="0"/>
              <a:t>plot(</a:t>
            </a:r>
            <a:r>
              <a:rPr lang="en-PH" dirty="0" err="1"/>
              <a:t>inf_rate_arima_f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"Inflation Rate", main = "Inflation Rate", sub = "Forecasts from ARIMA(2,1,0)")</a:t>
            </a:r>
          </a:p>
          <a:p>
            <a:endParaRPr lang="en-PH" dirty="0"/>
          </a:p>
          <a:p>
            <a:r>
              <a:rPr lang="en-PH" dirty="0" err="1"/>
              <a:t>usa_im_ts</a:t>
            </a:r>
            <a:r>
              <a:rPr lang="en-PH" dirty="0"/>
              <a:t> = </a:t>
            </a:r>
            <a:r>
              <a:rPr lang="en-PH" dirty="0" err="1"/>
              <a:t>ts</a:t>
            </a:r>
            <a:r>
              <a:rPr lang="en-PH" dirty="0"/>
              <a:t>(USA_IM, start = c(2000), frequency = 1)</a:t>
            </a:r>
          </a:p>
          <a:p>
            <a:r>
              <a:rPr lang="en-PH" dirty="0" err="1"/>
              <a:t>usa_im_arima</a:t>
            </a:r>
            <a:r>
              <a:rPr lang="en-PH" dirty="0"/>
              <a:t> &lt;- </a:t>
            </a:r>
            <a:r>
              <a:rPr lang="en-PH" dirty="0" err="1"/>
              <a:t>auto.arima</a:t>
            </a:r>
            <a:r>
              <a:rPr lang="en-PH" dirty="0"/>
              <a:t>(</a:t>
            </a:r>
            <a:r>
              <a:rPr lang="en-PH" dirty="0" err="1"/>
              <a:t>usa_im_ts</a:t>
            </a:r>
            <a:r>
              <a:rPr lang="en-PH" dirty="0"/>
              <a:t>)</a:t>
            </a:r>
          </a:p>
          <a:p>
            <a:r>
              <a:rPr lang="en-PH" dirty="0" err="1"/>
              <a:t>usa_im_arima_f</a:t>
            </a:r>
            <a:r>
              <a:rPr lang="en-PH" dirty="0"/>
              <a:t> &lt;- forecast(</a:t>
            </a:r>
            <a:r>
              <a:rPr lang="en-PH" dirty="0" err="1"/>
              <a:t>usa_im_arima</a:t>
            </a:r>
            <a:r>
              <a:rPr lang="en-PH" dirty="0"/>
              <a:t>, h=13)</a:t>
            </a:r>
          </a:p>
          <a:p>
            <a:r>
              <a:rPr lang="en-PH" dirty="0"/>
              <a:t>plot(</a:t>
            </a:r>
            <a:r>
              <a:rPr lang="en-PH" dirty="0" err="1"/>
              <a:t>usa_im_arima_f</a:t>
            </a:r>
            <a:r>
              <a:rPr lang="en-PH" dirty="0"/>
              <a:t>)</a:t>
            </a:r>
          </a:p>
          <a:p>
            <a:r>
              <a:rPr lang="en-PH" dirty="0"/>
              <a:t>plot(</a:t>
            </a:r>
            <a:r>
              <a:rPr lang="en-PH" dirty="0" err="1"/>
              <a:t>usa_im_arima_f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"USA Imports", sub = "Forecasts from ARIMA(0,2,1)")</a:t>
            </a:r>
          </a:p>
          <a:p>
            <a:endParaRPr lang="en-PH" dirty="0"/>
          </a:p>
          <a:p>
            <a:r>
              <a:rPr lang="en-PH" dirty="0" err="1"/>
              <a:t>usa_ex_ts</a:t>
            </a:r>
            <a:r>
              <a:rPr lang="en-PH" dirty="0"/>
              <a:t> = </a:t>
            </a:r>
            <a:r>
              <a:rPr lang="en-PH" dirty="0" err="1"/>
              <a:t>ts</a:t>
            </a:r>
            <a:r>
              <a:rPr lang="en-PH" dirty="0"/>
              <a:t>(USA_EX, start = c(2000), frequency = 1)</a:t>
            </a:r>
          </a:p>
          <a:p>
            <a:r>
              <a:rPr lang="en-PH" dirty="0" err="1"/>
              <a:t>usa_ex_arima</a:t>
            </a:r>
            <a:r>
              <a:rPr lang="en-PH" dirty="0"/>
              <a:t> &lt;- </a:t>
            </a:r>
            <a:r>
              <a:rPr lang="en-PH" dirty="0" err="1"/>
              <a:t>auto.arima</a:t>
            </a:r>
            <a:r>
              <a:rPr lang="en-PH" dirty="0"/>
              <a:t>(</a:t>
            </a:r>
            <a:r>
              <a:rPr lang="en-PH" dirty="0" err="1"/>
              <a:t>usa_ex_ts</a:t>
            </a:r>
            <a:r>
              <a:rPr lang="en-PH" dirty="0"/>
              <a:t>)</a:t>
            </a:r>
          </a:p>
          <a:p>
            <a:r>
              <a:rPr lang="en-PH" dirty="0" err="1"/>
              <a:t>usa_ex_arima_f</a:t>
            </a:r>
            <a:r>
              <a:rPr lang="en-PH" dirty="0"/>
              <a:t> &lt;- forecast(</a:t>
            </a:r>
            <a:r>
              <a:rPr lang="en-PH" dirty="0" err="1"/>
              <a:t>usa_ex_arima</a:t>
            </a:r>
            <a:r>
              <a:rPr lang="en-PH" dirty="0"/>
              <a:t>, h=13)</a:t>
            </a:r>
          </a:p>
          <a:p>
            <a:r>
              <a:rPr lang="en-PH" dirty="0"/>
              <a:t>plot(</a:t>
            </a:r>
            <a:r>
              <a:rPr lang="en-PH" dirty="0" err="1"/>
              <a:t>usa_ex_arima_f</a:t>
            </a:r>
            <a:r>
              <a:rPr lang="en-PH" dirty="0"/>
              <a:t>)</a:t>
            </a:r>
          </a:p>
          <a:p>
            <a:r>
              <a:rPr lang="en-PH" dirty="0"/>
              <a:t>plot(</a:t>
            </a:r>
            <a:r>
              <a:rPr lang="en-PH" dirty="0" err="1"/>
              <a:t>usa_ex_arima_f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"USA Exports", sub = "Forecasts from ARIMA(0,0,0)")</a:t>
            </a:r>
          </a:p>
          <a:p>
            <a:endParaRPr lang="en-PH" dirty="0"/>
          </a:p>
          <a:p>
            <a:r>
              <a:rPr lang="en-PH" dirty="0" err="1"/>
              <a:t>hkg_im_ts</a:t>
            </a:r>
            <a:r>
              <a:rPr lang="en-PH" dirty="0"/>
              <a:t> = </a:t>
            </a:r>
            <a:r>
              <a:rPr lang="en-PH" dirty="0" err="1"/>
              <a:t>ts</a:t>
            </a:r>
            <a:r>
              <a:rPr lang="en-PH" dirty="0"/>
              <a:t>(HKG_IM, start = c(2000), frequency = 1)</a:t>
            </a:r>
          </a:p>
          <a:p>
            <a:r>
              <a:rPr lang="en-PH" dirty="0" err="1"/>
              <a:t>hkg_im_arima</a:t>
            </a:r>
            <a:r>
              <a:rPr lang="en-PH" dirty="0"/>
              <a:t> &lt;- </a:t>
            </a:r>
            <a:r>
              <a:rPr lang="en-PH" dirty="0" err="1"/>
              <a:t>auto.arima</a:t>
            </a:r>
            <a:r>
              <a:rPr lang="en-PH" dirty="0"/>
              <a:t>(</a:t>
            </a:r>
            <a:r>
              <a:rPr lang="en-PH" dirty="0" err="1"/>
              <a:t>hkg_im_ts</a:t>
            </a:r>
            <a:r>
              <a:rPr lang="en-PH" dirty="0"/>
              <a:t>)</a:t>
            </a:r>
          </a:p>
          <a:p>
            <a:r>
              <a:rPr lang="en-PH" dirty="0" err="1"/>
              <a:t>hkg_im_arima_f</a:t>
            </a:r>
            <a:r>
              <a:rPr lang="en-PH" dirty="0"/>
              <a:t> &lt;- forecast(</a:t>
            </a:r>
            <a:r>
              <a:rPr lang="en-PH" dirty="0" err="1"/>
              <a:t>hkg_im_arima</a:t>
            </a:r>
            <a:r>
              <a:rPr lang="en-PH" dirty="0"/>
              <a:t>, h=13)</a:t>
            </a:r>
          </a:p>
          <a:p>
            <a:r>
              <a:rPr lang="en-PH" dirty="0"/>
              <a:t>plot(</a:t>
            </a:r>
            <a:r>
              <a:rPr lang="en-PH" dirty="0" err="1"/>
              <a:t>hkg_im_arima_f</a:t>
            </a:r>
            <a:r>
              <a:rPr lang="en-PH" dirty="0"/>
              <a:t>)</a:t>
            </a:r>
          </a:p>
          <a:p>
            <a:r>
              <a:rPr lang="en-PH" dirty="0"/>
              <a:t>plot(</a:t>
            </a:r>
            <a:r>
              <a:rPr lang="en-PH" dirty="0" err="1"/>
              <a:t>hkg_im_arima_f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"Hong Kong Imports", sub = "Forecasts from ARIMA(0,1,0)")</a:t>
            </a:r>
          </a:p>
          <a:p>
            <a:endParaRPr lang="en-PH" dirty="0"/>
          </a:p>
          <a:p>
            <a:r>
              <a:rPr lang="en-PH" dirty="0" err="1"/>
              <a:t>hkg_ex_ts</a:t>
            </a:r>
            <a:r>
              <a:rPr lang="en-PH" dirty="0"/>
              <a:t> = </a:t>
            </a:r>
            <a:r>
              <a:rPr lang="en-PH" dirty="0" err="1"/>
              <a:t>ts</a:t>
            </a:r>
            <a:r>
              <a:rPr lang="en-PH" dirty="0"/>
              <a:t>(HKG_EX, start = c(2000), frequency = 1)</a:t>
            </a:r>
          </a:p>
          <a:p>
            <a:r>
              <a:rPr lang="en-PH" dirty="0" err="1"/>
              <a:t>hkg_ex_arima</a:t>
            </a:r>
            <a:r>
              <a:rPr lang="en-PH" dirty="0"/>
              <a:t> &lt;- </a:t>
            </a:r>
            <a:r>
              <a:rPr lang="en-PH" dirty="0" err="1"/>
              <a:t>auto.arima</a:t>
            </a:r>
            <a:r>
              <a:rPr lang="en-PH" dirty="0"/>
              <a:t>(</a:t>
            </a:r>
            <a:r>
              <a:rPr lang="en-PH" dirty="0" err="1"/>
              <a:t>hkg_ex_ts</a:t>
            </a:r>
            <a:r>
              <a:rPr lang="en-PH" dirty="0"/>
              <a:t>)</a:t>
            </a:r>
          </a:p>
          <a:p>
            <a:r>
              <a:rPr lang="en-PH" dirty="0" err="1"/>
              <a:t>hkg_ex_arima_f</a:t>
            </a:r>
            <a:r>
              <a:rPr lang="en-PH" dirty="0"/>
              <a:t> &lt;- forecast(</a:t>
            </a:r>
            <a:r>
              <a:rPr lang="en-PH" dirty="0" err="1"/>
              <a:t>hkg_ex_arima</a:t>
            </a:r>
            <a:r>
              <a:rPr lang="en-PH" dirty="0"/>
              <a:t>, h=13)</a:t>
            </a:r>
          </a:p>
          <a:p>
            <a:r>
              <a:rPr lang="en-PH" dirty="0"/>
              <a:t>plot(</a:t>
            </a:r>
            <a:r>
              <a:rPr lang="en-PH" dirty="0" err="1"/>
              <a:t>hkg_ex_arima_f</a:t>
            </a:r>
            <a:r>
              <a:rPr lang="en-PH" dirty="0"/>
              <a:t>)</a:t>
            </a:r>
          </a:p>
          <a:p>
            <a:r>
              <a:rPr lang="en-PH" dirty="0"/>
              <a:t>plot(</a:t>
            </a:r>
            <a:r>
              <a:rPr lang="en-PH" dirty="0" err="1"/>
              <a:t>hkg_ex_arima_f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"Hong Kong Exports", sub = "Forecasts from ARIMA(0,0,0)")</a:t>
            </a:r>
          </a:p>
          <a:p>
            <a:endParaRPr lang="en-PH" dirty="0"/>
          </a:p>
          <a:p>
            <a:r>
              <a:rPr lang="en-PH" dirty="0" err="1"/>
              <a:t>jpn_im_ts</a:t>
            </a:r>
            <a:r>
              <a:rPr lang="en-PH" dirty="0"/>
              <a:t> = </a:t>
            </a:r>
            <a:r>
              <a:rPr lang="en-PH" dirty="0" err="1"/>
              <a:t>ts</a:t>
            </a:r>
            <a:r>
              <a:rPr lang="en-PH" dirty="0"/>
              <a:t>(JPN_IM, start = c(2000), frequency = 1)</a:t>
            </a:r>
          </a:p>
          <a:p>
            <a:r>
              <a:rPr lang="en-PH" dirty="0" err="1"/>
              <a:t>jpn_im_arima</a:t>
            </a:r>
            <a:r>
              <a:rPr lang="en-PH" dirty="0"/>
              <a:t> &lt;- </a:t>
            </a:r>
            <a:r>
              <a:rPr lang="en-PH" dirty="0" err="1"/>
              <a:t>auto.arima</a:t>
            </a:r>
            <a:r>
              <a:rPr lang="en-PH" dirty="0"/>
              <a:t>(</a:t>
            </a:r>
            <a:r>
              <a:rPr lang="en-PH" dirty="0" err="1"/>
              <a:t>jpn_im_ts</a:t>
            </a:r>
            <a:r>
              <a:rPr lang="en-PH" dirty="0"/>
              <a:t>)</a:t>
            </a:r>
          </a:p>
          <a:p>
            <a:r>
              <a:rPr lang="en-PH" dirty="0" err="1"/>
              <a:t>jpn_im_arima_f</a:t>
            </a:r>
            <a:r>
              <a:rPr lang="en-PH" dirty="0"/>
              <a:t> &lt;- forecast(</a:t>
            </a:r>
            <a:r>
              <a:rPr lang="en-PH" dirty="0" err="1"/>
              <a:t>jpn_im_arima</a:t>
            </a:r>
            <a:r>
              <a:rPr lang="en-PH" dirty="0"/>
              <a:t>, h=13)</a:t>
            </a:r>
          </a:p>
          <a:p>
            <a:r>
              <a:rPr lang="en-PH" dirty="0"/>
              <a:t>plot(</a:t>
            </a:r>
            <a:r>
              <a:rPr lang="en-PH" dirty="0" err="1"/>
              <a:t>jpn_im_arima_f</a:t>
            </a:r>
            <a:r>
              <a:rPr lang="en-PH" dirty="0"/>
              <a:t>)</a:t>
            </a:r>
          </a:p>
          <a:p>
            <a:r>
              <a:rPr lang="en-PH" dirty="0"/>
              <a:t>plot(</a:t>
            </a:r>
            <a:r>
              <a:rPr lang="en-PH" dirty="0" err="1"/>
              <a:t>jpn_im_arima_f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"Japan Imports", sub = "Forecasts from ARIMA(0,1,0)")</a:t>
            </a:r>
          </a:p>
          <a:p>
            <a:endParaRPr lang="en-PH" dirty="0"/>
          </a:p>
          <a:p>
            <a:r>
              <a:rPr lang="en-PH" dirty="0" err="1"/>
              <a:t>jpn_ex_ts</a:t>
            </a:r>
            <a:r>
              <a:rPr lang="en-PH" dirty="0"/>
              <a:t> = </a:t>
            </a:r>
            <a:r>
              <a:rPr lang="en-PH" dirty="0" err="1"/>
              <a:t>ts</a:t>
            </a:r>
            <a:r>
              <a:rPr lang="en-PH" dirty="0"/>
              <a:t>(JPN_EX, start = c(2000), frequency = 1)</a:t>
            </a:r>
          </a:p>
          <a:p>
            <a:r>
              <a:rPr lang="en-PH" dirty="0" err="1"/>
              <a:t>jpn_ex_arima</a:t>
            </a:r>
            <a:r>
              <a:rPr lang="en-PH" dirty="0"/>
              <a:t> &lt;- </a:t>
            </a:r>
            <a:r>
              <a:rPr lang="en-PH" dirty="0" err="1"/>
              <a:t>auto.arima</a:t>
            </a:r>
            <a:r>
              <a:rPr lang="en-PH" dirty="0"/>
              <a:t>(</a:t>
            </a:r>
            <a:r>
              <a:rPr lang="en-PH" dirty="0" err="1"/>
              <a:t>jpn_ex_ts</a:t>
            </a:r>
            <a:r>
              <a:rPr lang="en-PH" dirty="0"/>
              <a:t>)</a:t>
            </a:r>
          </a:p>
          <a:p>
            <a:r>
              <a:rPr lang="en-PH" dirty="0" err="1"/>
              <a:t>jpn_ex_arima_f</a:t>
            </a:r>
            <a:r>
              <a:rPr lang="en-PH" dirty="0"/>
              <a:t> &lt;- forecast(</a:t>
            </a:r>
            <a:r>
              <a:rPr lang="en-PH" dirty="0" err="1"/>
              <a:t>jpn_ex_arima</a:t>
            </a:r>
            <a:r>
              <a:rPr lang="en-PH" dirty="0"/>
              <a:t>, h=13)</a:t>
            </a:r>
          </a:p>
          <a:p>
            <a:r>
              <a:rPr lang="en-PH" dirty="0"/>
              <a:t>plot(</a:t>
            </a:r>
            <a:r>
              <a:rPr lang="en-PH" dirty="0" err="1"/>
              <a:t>jpn_ex_arima_f</a:t>
            </a:r>
            <a:r>
              <a:rPr lang="en-PH" dirty="0"/>
              <a:t>)</a:t>
            </a:r>
          </a:p>
          <a:p>
            <a:r>
              <a:rPr lang="en-PH" dirty="0"/>
              <a:t>plot(</a:t>
            </a:r>
            <a:r>
              <a:rPr lang="en-PH" dirty="0" err="1"/>
              <a:t>jpn_ex_arima_f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"Japan Exports", sub = "Forecasts from ARIMA(0,1,0)")</a:t>
            </a:r>
          </a:p>
          <a:p>
            <a:endParaRPr lang="en-PH" dirty="0"/>
          </a:p>
          <a:p>
            <a:endParaRPr lang="en-PH" dirty="0"/>
          </a:p>
          <a:p>
            <a:r>
              <a:rPr lang="en-PH" dirty="0" err="1"/>
              <a:t>chn_im_ts</a:t>
            </a:r>
            <a:r>
              <a:rPr lang="en-PH" dirty="0"/>
              <a:t> = </a:t>
            </a:r>
            <a:r>
              <a:rPr lang="en-PH" dirty="0" err="1"/>
              <a:t>ts</a:t>
            </a:r>
            <a:r>
              <a:rPr lang="en-PH" dirty="0"/>
              <a:t>(CHN_IM, start = c(2000), frequency = 1)</a:t>
            </a:r>
          </a:p>
          <a:p>
            <a:r>
              <a:rPr lang="en-PH" dirty="0" err="1"/>
              <a:t>chn_im_arima</a:t>
            </a:r>
            <a:r>
              <a:rPr lang="en-PH" dirty="0"/>
              <a:t> &lt;- </a:t>
            </a:r>
            <a:r>
              <a:rPr lang="en-PH" dirty="0" err="1"/>
              <a:t>auto.arima</a:t>
            </a:r>
            <a:r>
              <a:rPr lang="en-PH" dirty="0"/>
              <a:t>(</a:t>
            </a:r>
            <a:r>
              <a:rPr lang="en-PH" dirty="0" err="1"/>
              <a:t>chn_im_ts</a:t>
            </a:r>
            <a:r>
              <a:rPr lang="en-PH" dirty="0"/>
              <a:t>)</a:t>
            </a:r>
          </a:p>
          <a:p>
            <a:r>
              <a:rPr lang="en-PH" dirty="0" err="1"/>
              <a:t>chn_im_arima_f</a:t>
            </a:r>
            <a:r>
              <a:rPr lang="en-PH" dirty="0"/>
              <a:t> &lt;- forecast(</a:t>
            </a:r>
            <a:r>
              <a:rPr lang="en-PH" dirty="0" err="1"/>
              <a:t>chn_im_arima</a:t>
            </a:r>
            <a:r>
              <a:rPr lang="en-PH" dirty="0"/>
              <a:t>, h=13)</a:t>
            </a:r>
          </a:p>
          <a:p>
            <a:r>
              <a:rPr lang="en-PH" dirty="0"/>
              <a:t>plot(</a:t>
            </a:r>
            <a:r>
              <a:rPr lang="en-PH" dirty="0" err="1"/>
              <a:t>chn_im_arima_f</a:t>
            </a:r>
            <a:r>
              <a:rPr lang="en-PH" dirty="0"/>
              <a:t>)</a:t>
            </a:r>
          </a:p>
          <a:p>
            <a:r>
              <a:rPr lang="en-PH" dirty="0"/>
              <a:t>plot(</a:t>
            </a:r>
            <a:r>
              <a:rPr lang="en-PH" dirty="0" err="1"/>
              <a:t>chn_im_arima_f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"China Imports", sub = "Forecasts from ARIMA(0,2,1)")</a:t>
            </a:r>
          </a:p>
          <a:p>
            <a:endParaRPr lang="en-PH" dirty="0"/>
          </a:p>
          <a:p>
            <a:r>
              <a:rPr lang="en-PH" dirty="0" err="1"/>
              <a:t>chn_ex_ts</a:t>
            </a:r>
            <a:r>
              <a:rPr lang="en-PH" dirty="0"/>
              <a:t> = </a:t>
            </a:r>
            <a:r>
              <a:rPr lang="en-PH" dirty="0" err="1"/>
              <a:t>ts</a:t>
            </a:r>
            <a:r>
              <a:rPr lang="en-PH" dirty="0"/>
              <a:t>(CHN_EX, start = c(2000), frequency = 1)</a:t>
            </a:r>
          </a:p>
          <a:p>
            <a:r>
              <a:rPr lang="en-PH" dirty="0" err="1"/>
              <a:t>chn_ex_arima</a:t>
            </a:r>
            <a:r>
              <a:rPr lang="en-PH" dirty="0"/>
              <a:t> &lt;- </a:t>
            </a:r>
            <a:r>
              <a:rPr lang="en-PH" dirty="0" err="1"/>
              <a:t>auto.arima</a:t>
            </a:r>
            <a:r>
              <a:rPr lang="en-PH" dirty="0"/>
              <a:t>(</a:t>
            </a:r>
            <a:r>
              <a:rPr lang="en-PH" dirty="0" err="1"/>
              <a:t>chn_ex_ts</a:t>
            </a:r>
            <a:r>
              <a:rPr lang="en-PH" dirty="0"/>
              <a:t>)</a:t>
            </a:r>
          </a:p>
          <a:p>
            <a:r>
              <a:rPr lang="en-PH" dirty="0" err="1"/>
              <a:t>chn_ex_arima_f</a:t>
            </a:r>
            <a:r>
              <a:rPr lang="en-PH" dirty="0"/>
              <a:t> &lt;- forecast(</a:t>
            </a:r>
            <a:r>
              <a:rPr lang="en-PH" dirty="0" err="1"/>
              <a:t>chn_ex_arima</a:t>
            </a:r>
            <a:r>
              <a:rPr lang="en-PH" dirty="0"/>
              <a:t>, h=13)</a:t>
            </a:r>
          </a:p>
          <a:p>
            <a:r>
              <a:rPr lang="en-PH" dirty="0"/>
              <a:t>plot(</a:t>
            </a:r>
            <a:r>
              <a:rPr lang="en-PH" dirty="0" err="1"/>
              <a:t>chn_ex_arima_f</a:t>
            </a:r>
            <a:r>
              <a:rPr lang="en-PH" dirty="0"/>
              <a:t>)</a:t>
            </a:r>
          </a:p>
          <a:p>
            <a:r>
              <a:rPr lang="en-PH" dirty="0"/>
              <a:t>plot(</a:t>
            </a:r>
            <a:r>
              <a:rPr lang="en-PH" dirty="0" err="1"/>
              <a:t>chn_ex_arima_f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"China Exports", sub = "Forecasts from ARIMA(0,0,0)")</a:t>
            </a:r>
          </a:p>
          <a:p>
            <a:endParaRPr lang="en-PH" dirty="0"/>
          </a:p>
          <a:p>
            <a:r>
              <a:rPr lang="en-PH" dirty="0" err="1"/>
              <a:t>sgp_im_ts</a:t>
            </a:r>
            <a:r>
              <a:rPr lang="en-PH" dirty="0"/>
              <a:t> = </a:t>
            </a:r>
            <a:r>
              <a:rPr lang="en-PH" dirty="0" err="1"/>
              <a:t>ts</a:t>
            </a:r>
            <a:r>
              <a:rPr lang="en-PH" dirty="0"/>
              <a:t>(SGP_IM, start = c(2000), frequency = 1)</a:t>
            </a:r>
          </a:p>
          <a:p>
            <a:r>
              <a:rPr lang="en-PH" dirty="0" err="1"/>
              <a:t>sgp_im_arima</a:t>
            </a:r>
            <a:r>
              <a:rPr lang="en-PH" dirty="0"/>
              <a:t> &lt;- </a:t>
            </a:r>
            <a:r>
              <a:rPr lang="en-PH" dirty="0" err="1"/>
              <a:t>auto.arima</a:t>
            </a:r>
            <a:r>
              <a:rPr lang="en-PH" dirty="0"/>
              <a:t>(</a:t>
            </a:r>
            <a:r>
              <a:rPr lang="en-PH" dirty="0" err="1"/>
              <a:t>sgp_im_ts</a:t>
            </a:r>
            <a:r>
              <a:rPr lang="en-PH" dirty="0"/>
              <a:t>)</a:t>
            </a:r>
          </a:p>
          <a:p>
            <a:r>
              <a:rPr lang="en-PH" dirty="0" err="1"/>
              <a:t>sgp_im_arima_f</a:t>
            </a:r>
            <a:r>
              <a:rPr lang="en-PH" dirty="0"/>
              <a:t> &lt;- forecast(</a:t>
            </a:r>
            <a:r>
              <a:rPr lang="en-PH" dirty="0" err="1"/>
              <a:t>sgp_im_arima</a:t>
            </a:r>
            <a:r>
              <a:rPr lang="en-PH" dirty="0"/>
              <a:t>, h=13)</a:t>
            </a:r>
          </a:p>
          <a:p>
            <a:r>
              <a:rPr lang="en-PH" dirty="0"/>
              <a:t>plot(</a:t>
            </a:r>
            <a:r>
              <a:rPr lang="en-PH" dirty="0" err="1"/>
              <a:t>sgp_im_arima_f</a:t>
            </a:r>
            <a:r>
              <a:rPr lang="en-PH" dirty="0"/>
              <a:t>)</a:t>
            </a:r>
          </a:p>
          <a:p>
            <a:r>
              <a:rPr lang="en-PH" dirty="0"/>
              <a:t>plot(</a:t>
            </a:r>
            <a:r>
              <a:rPr lang="en-PH" dirty="0" err="1"/>
              <a:t>sgp_im_arima_f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"Singapore Imports", sub = "Forecasts from ARIMA(0,0,0)")</a:t>
            </a:r>
          </a:p>
          <a:p>
            <a:endParaRPr lang="en-PH" dirty="0"/>
          </a:p>
          <a:p>
            <a:r>
              <a:rPr lang="en-PH" dirty="0" err="1"/>
              <a:t>sgp_ex_ts</a:t>
            </a:r>
            <a:r>
              <a:rPr lang="en-PH" dirty="0"/>
              <a:t> = </a:t>
            </a:r>
            <a:r>
              <a:rPr lang="en-PH" dirty="0" err="1"/>
              <a:t>ts</a:t>
            </a:r>
            <a:r>
              <a:rPr lang="en-PH" dirty="0"/>
              <a:t>(SGP_EX, start = c(2000), frequency = 1)</a:t>
            </a:r>
          </a:p>
          <a:p>
            <a:r>
              <a:rPr lang="en-PH" dirty="0" err="1"/>
              <a:t>sgp_ex_arima</a:t>
            </a:r>
            <a:r>
              <a:rPr lang="en-PH" dirty="0"/>
              <a:t> &lt;- </a:t>
            </a:r>
            <a:r>
              <a:rPr lang="en-PH" dirty="0" err="1"/>
              <a:t>auto.arima</a:t>
            </a:r>
            <a:r>
              <a:rPr lang="en-PH" dirty="0"/>
              <a:t>(</a:t>
            </a:r>
            <a:r>
              <a:rPr lang="en-PH" dirty="0" err="1"/>
              <a:t>sgp_ex_ts</a:t>
            </a:r>
            <a:r>
              <a:rPr lang="en-PH" dirty="0"/>
              <a:t>)</a:t>
            </a:r>
          </a:p>
          <a:p>
            <a:r>
              <a:rPr lang="en-PH" dirty="0" err="1"/>
              <a:t>sgp_ex_arima_f</a:t>
            </a:r>
            <a:r>
              <a:rPr lang="en-PH" dirty="0"/>
              <a:t> &lt;- forecast(</a:t>
            </a:r>
            <a:r>
              <a:rPr lang="en-PH" dirty="0" err="1"/>
              <a:t>sgp_ex_arima</a:t>
            </a:r>
            <a:r>
              <a:rPr lang="en-PH" dirty="0"/>
              <a:t>, h=13)</a:t>
            </a:r>
          </a:p>
          <a:p>
            <a:r>
              <a:rPr lang="en-PH" dirty="0"/>
              <a:t>plot(</a:t>
            </a:r>
            <a:r>
              <a:rPr lang="en-PH" dirty="0" err="1"/>
              <a:t>sgp_ex_arima_f</a:t>
            </a:r>
            <a:r>
              <a:rPr lang="en-PH" dirty="0"/>
              <a:t>)</a:t>
            </a:r>
          </a:p>
          <a:p>
            <a:r>
              <a:rPr lang="en-PH" dirty="0"/>
              <a:t>plot(</a:t>
            </a:r>
            <a:r>
              <a:rPr lang="en-PH" dirty="0" err="1"/>
              <a:t>sgp_ex_arima_f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"Singapore Exports", sub = "Forecasts from ARIMA(0,0,0)")</a:t>
            </a:r>
          </a:p>
          <a:p>
            <a:endParaRPr lang="en-PH" dirty="0"/>
          </a:p>
          <a:p>
            <a:endParaRPr lang="en-PH" dirty="0"/>
          </a:p>
          <a:p>
            <a:r>
              <a:rPr lang="en-PH" dirty="0" err="1"/>
              <a:t>ger_im_ts</a:t>
            </a:r>
            <a:r>
              <a:rPr lang="en-PH" dirty="0"/>
              <a:t> = </a:t>
            </a:r>
            <a:r>
              <a:rPr lang="en-PH" dirty="0" err="1"/>
              <a:t>ts</a:t>
            </a:r>
            <a:r>
              <a:rPr lang="en-PH" dirty="0"/>
              <a:t>(GER_IM, start = c(2000), frequency = 1)</a:t>
            </a:r>
          </a:p>
          <a:p>
            <a:r>
              <a:rPr lang="en-PH" dirty="0" err="1"/>
              <a:t>ger_im_arima</a:t>
            </a:r>
            <a:r>
              <a:rPr lang="en-PH" dirty="0"/>
              <a:t> &lt;- </a:t>
            </a:r>
            <a:r>
              <a:rPr lang="en-PH" dirty="0" err="1"/>
              <a:t>auto.arima</a:t>
            </a:r>
            <a:r>
              <a:rPr lang="en-PH" dirty="0"/>
              <a:t>(</a:t>
            </a:r>
            <a:r>
              <a:rPr lang="en-PH" dirty="0" err="1"/>
              <a:t>ger_im_ts</a:t>
            </a:r>
            <a:r>
              <a:rPr lang="en-PH" dirty="0"/>
              <a:t>)</a:t>
            </a:r>
          </a:p>
          <a:p>
            <a:r>
              <a:rPr lang="en-PH" dirty="0" err="1"/>
              <a:t>ger_im_arima_f</a:t>
            </a:r>
            <a:r>
              <a:rPr lang="en-PH" dirty="0"/>
              <a:t> &lt;- forecast(</a:t>
            </a:r>
            <a:r>
              <a:rPr lang="en-PH" dirty="0" err="1"/>
              <a:t>ger_im_arima</a:t>
            </a:r>
            <a:r>
              <a:rPr lang="en-PH" dirty="0"/>
              <a:t>, h=13)</a:t>
            </a:r>
          </a:p>
          <a:p>
            <a:r>
              <a:rPr lang="en-PH" dirty="0"/>
              <a:t>plot(</a:t>
            </a:r>
            <a:r>
              <a:rPr lang="en-PH" dirty="0" err="1"/>
              <a:t>ger_im_arima_f</a:t>
            </a:r>
            <a:r>
              <a:rPr lang="en-PH" dirty="0"/>
              <a:t>)</a:t>
            </a:r>
          </a:p>
          <a:p>
            <a:r>
              <a:rPr lang="en-PH" dirty="0"/>
              <a:t>plot(</a:t>
            </a:r>
            <a:r>
              <a:rPr lang="en-PH" dirty="0" err="1"/>
              <a:t>ger_im_arima_f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"Germany Imports", sub = "Forecasts from ARIMA(0,1,0)")</a:t>
            </a:r>
          </a:p>
          <a:p>
            <a:endParaRPr lang="en-PH" dirty="0"/>
          </a:p>
          <a:p>
            <a:r>
              <a:rPr lang="en-PH" dirty="0" err="1"/>
              <a:t>ger_ex_ts</a:t>
            </a:r>
            <a:r>
              <a:rPr lang="en-PH" dirty="0"/>
              <a:t> = </a:t>
            </a:r>
            <a:r>
              <a:rPr lang="en-PH" dirty="0" err="1"/>
              <a:t>ts</a:t>
            </a:r>
            <a:r>
              <a:rPr lang="en-PH" dirty="0"/>
              <a:t>(GER_EX, start = c(2000), frequency = 1)</a:t>
            </a:r>
          </a:p>
          <a:p>
            <a:r>
              <a:rPr lang="en-PH" dirty="0" err="1"/>
              <a:t>ger_ex_arima</a:t>
            </a:r>
            <a:r>
              <a:rPr lang="en-PH" dirty="0"/>
              <a:t> &lt;- </a:t>
            </a:r>
            <a:r>
              <a:rPr lang="en-PH" dirty="0" err="1"/>
              <a:t>auto.arima</a:t>
            </a:r>
            <a:r>
              <a:rPr lang="en-PH" dirty="0"/>
              <a:t>(</a:t>
            </a:r>
            <a:r>
              <a:rPr lang="en-PH" dirty="0" err="1"/>
              <a:t>ger_ex_ts</a:t>
            </a:r>
            <a:r>
              <a:rPr lang="en-PH" dirty="0"/>
              <a:t>)</a:t>
            </a:r>
          </a:p>
          <a:p>
            <a:r>
              <a:rPr lang="en-PH" dirty="0" err="1"/>
              <a:t>ger_ex_arima</a:t>
            </a:r>
            <a:r>
              <a:rPr lang="en-PH" dirty="0"/>
              <a:t> &lt;- </a:t>
            </a:r>
            <a:r>
              <a:rPr lang="en-PH" dirty="0" err="1"/>
              <a:t>arima</a:t>
            </a:r>
            <a:r>
              <a:rPr lang="en-PH" dirty="0"/>
              <a:t>(</a:t>
            </a:r>
            <a:r>
              <a:rPr lang="en-PH" dirty="0" err="1"/>
              <a:t>ger_ex_ts</a:t>
            </a:r>
            <a:r>
              <a:rPr lang="en-PH" dirty="0"/>
              <a:t>, order = c(1,2,1))</a:t>
            </a:r>
          </a:p>
          <a:p>
            <a:r>
              <a:rPr lang="en-PH" dirty="0" err="1"/>
              <a:t>ger_ex_arima_f</a:t>
            </a:r>
            <a:r>
              <a:rPr lang="en-PH" dirty="0"/>
              <a:t> &lt;- forecast(</a:t>
            </a:r>
            <a:r>
              <a:rPr lang="en-PH" dirty="0" err="1"/>
              <a:t>ger_ex_arima</a:t>
            </a:r>
            <a:r>
              <a:rPr lang="en-PH" dirty="0"/>
              <a:t>, h=13)</a:t>
            </a:r>
          </a:p>
          <a:p>
            <a:r>
              <a:rPr lang="en-PH" dirty="0"/>
              <a:t>plot(</a:t>
            </a:r>
            <a:r>
              <a:rPr lang="en-PH" dirty="0" err="1"/>
              <a:t>ger_ex_arima_f</a:t>
            </a:r>
            <a:r>
              <a:rPr lang="en-PH" dirty="0"/>
              <a:t>)</a:t>
            </a:r>
          </a:p>
          <a:p>
            <a:r>
              <a:rPr lang="en-PH" dirty="0"/>
              <a:t>plot(</a:t>
            </a:r>
            <a:r>
              <a:rPr lang="en-PH" dirty="0" err="1"/>
              <a:t>ger_ex_arima_f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"Germany Exports", sub = "Forecasts from ARIMA(1,2,1)")</a:t>
            </a:r>
          </a:p>
          <a:p>
            <a:endParaRPr lang="en-PH" dirty="0"/>
          </a:p>
          <a:p>
            <a:endParaRPr lang="en-PH" dirty="0"/>
          </a:p>
          <a:p>
            <a:r>
              <a:rPr lang="en-PH" dirty="0" err="1"/>
              <a:t>tha_im_ts</a:t>
            </a:r>
            <a:r>
              <a:rPr lang="en-PH" dirty="0"/>
              <a:t> = </a:t>
            </a:r>
            <a:r>
              <a:rPr lang="en-PH" dirty="0" err="1"/>
              <a:t>ts</a:t>
            </a:r>
            <a:r>
              <a:rPr lang="en-PH" dirty="0"/>
              <a:t>(THA_IM, start = c(2000), frequency = 1)</a:t>
            </a:r>
          </a:p>
          <a:p>
            <a:r>
              <a:rPr lang="en-PH" dirty="0" err="1"/>
              <a:t>tha_im_arima</a:t>
            </a:r>
            <a:r>
              <a:rPr lang="en-PH" dirty="0"/>
              <a:t> &lt;- </a:t>
            </a:r>
            <a:r>
              <a:rPr lang="en-PH" dirty="0" err="1"/>
              <a:t>auto.arima</a:t>
            </a:r>
            <a:r>
              <a:rPr lang="en-PH" dirty="0"/>
              <a:t>(</a:t>
            </a:r>
            <a:r>
              <a:rPr lang="en-PH" dirty="0" err="1"/>
              <a:t>tha_im_ts</a:t>
            </a:r>
            <a:r>
              <a:rPr lang="en-PH" dirty="0"/>
              <a:t>)</a:t>
            </a:r>
          </a:p>
          <a:p>
            <a:r>
              <a:rPr lang="en-PH" dirty="0" err="1"/>
              <a:t>tha_im_arima_f</a:t>
            </a:r>
            <a:r>
              <a:rPr lang="en-PH" dirty="0"/>
              <a:t> &lt;- forecast(</a:t>
            </a:r>
            <a:r>
              <a:rPr lang="en-PH" dirty="0" err="1"/>
              <a:t>tha_im_arima</a:t>
            </a:r>
            <a:r>
              <a:rPr lang="en-PH" dirty="0"/>
              <a:t>, h=13)</a:t>
            </a:r>
          </a:p>
          <a:p>
            <a:r>
              <a:rPr lang="en-PH" dirty="0"/>
              <a:t>plot(</a:t>
            </a:r>
            <a:r>
              <a:rPr lang="en-PH" dirty="0" err="1"/>
              <a:t>tha_im_arima_f</a:t>
            </a:r>
            <a:r>
              <a:rPr lang="en-PH" dirty="0"/>
              <a:t>)</a:t>
            </a:r>
          </a:p>
          <a:p>
            <a:r>
              <a:rPr lang="en-PH" dirty="0"/>
              <a:t>plot(</a:t>
            </a:r>
            <a:r>
              <a:rPr lang="en-PH" dirty="0" err="1"/>
              <a:t>tha_im_arima_f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"Thailand Imports", sub = "Forecasts from ARIMA(0,1,0)")</a:t>
            </a:r>
          </a:p>
          <a:p>
            <a:endParaRPr lang="en-PH" dirty="0"/>
          </a:p>
          <a:p>
            <a:r>
              <a:rPr lang="en-PH" dirty="0" err="1"/>
              <a:t>tha_ex_ts</a:t>
            </a:r>
            <a:r>
              <a:rPr lang="en-PH" dirty="0"/>
              <a:t> = </a:t>
            </a:r>
            <a:r>
              <a:rPr lang="en-PH" dirty="0" err="1"/>
              <a:t>ts</a:t>
            </a:r>
            <a:r>
              <a:rPr lang="en-PH" dirty="0"/>
              <a:t>(THA_EX, start = c(2000), frequency = 1)</a:t>
            </a:r>
          </a:p>
          <a:p>
            <a:r>
              <a:rPr lang="en-PH" dirty="0" err="1"/>
              <a:t>tha_ex_arima</a:t>
            </a:r>
            <a:r>
              <a:rPr lang="en-PH" dirty="0"/>
              <a:t> &lt;- </a:t>
            </a:r>
            <a:r>
              <a:rPr lang="en-PH" dirty="0" err="1"/>
              <a:t>auto.arima</a:t>
            </a:r>
            <a:r>
              <a:rPr lang="en-PH" dirty="0"/>
              <a:t>(</a:t>
            </a:r>
            <a:r>
              <a:rPr lang="en-PH" dirty="0" err="1"/>
              <a:t>tha_ex_ts</a:t>
            </a:r>
            <a:r>
              <a:rPr lang="en-PH" dirty="0"/>
              <a:t>)</a:t>
            </a:r>
          </a:p>
          <a:p>
            <a:r>
              <a:rPr lang="en-PH" dirty="0" err="1"/>
              <a:t>tha_ex_arima_f</a:t>
            </a:r>
            <a:r>
              <a:rPr lang="en-PH" dirty="0"/>
              <a:t> &lt;- forecast(</a:t>
            </a:r>
            <a:r>
              <a:rPr lang="en-PH" dirty="0" err="1"/>
              <a:t>tha_ex_arima</a:t>
            </a:r>
            <a:r>
              <a:rPr lang="en-PH" dirty="0"/>
              <a:t>, h=13)</a:t>
            </a:r>
          </a:p>
          <a:p>
            <a:r>
              <a:rPr lang="en-PH" dirty="0"/>
              <a:t>plot(</a:t>
            </a:r>
            <a:r>
              <a:rPr lang="en-PH" dirty="0" err="1"/>
              <a:t>tha_ex_arima_f</a:t>
            </a:r>
            <a:r>
              <a:rPr lang="en-PH" dirty="0"/>
              <a:t>)</a:t>
            </a:r>
          </a:p>
          <a:p>
            <a:r>
              <a:rPr lang="en-PH" dirty="0"/>
              <a:t>plot(</a:t>
            </a:r>
            <a:r>
              <a:rPr lang="en-PH" dirty="0" err="1"/>
              <a:t>tha_ex_arima_f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"Thailand Exports", sub = "Forecasts from ARIMA(0,1,0)")</a:t>
            </a:r>
          </a:p>
          <a:p>
            <a:endParaRPr lang="en-PH" dirty="0"/>
          </a:p>
          <a:p>
            <a:endParaRPr lang="en-PH" dirty="0"/>
          </a:p>
          <a:p>
            <a:r>
              <a:rPr lang="en-PH" dirty="0" err="1"/>
              <a:t>kor_im_ts</a:t>
            </a:r>
            <a:r>
              <a:rPr lang="en-PH" dirty="0"/>
              <a:t> = </a:t>
            </a:r>
            <a:r>
              <a:rPr lang="en-PH" dirty="0" err="1"/>
              <a:t>ts</a:t>
            </a:r>
            <a:r>
              <a:rPr lang="en-PH" dirty="0"/>
              <a:t>(KOR_IM, start = c(2000), frequency = 1)</a:t>
            </a:r>
          </a:p>
          <a:p>
            <a:r>
              <a:rPr lang="en-PH" dirty="0" err="1"/>
              <a:t>kor_im_arima</a:t>
            </a:r>
            <a:r>
              <a:rPr lang="en-PH" dirty="0"/>
              <a:t> &lt;- </a:t>
            </a:r>
            <a:r>
              <a:rPr lang="en-PH" dirty="0" err="1"/>
              <a:t>auto.arima</a:t>
            </a:r>
            <a:r>
              <a:rPr lang="en-PH" dirty="0"/>
              <a:t>(</a:t>
            </a:r>
            <a:r>
              <a:rPr lang="en-PH" dirty="0" err="1"/>
              <a:t>kor_im_ts</a:t>
            </a:r>
            <a:r>
              <a:rPr lang="en-PH" dirty="0"/>
              <a:t>)</a:t>
            </a:r>
          </a:p>
          <a:p>
            <a:r>
              <a:rPr lang="en-PH" dirty="0" err="1"/>
              <a:t>kor_im_arima_f</a:t>
            </a:r>
            <a:r>
              <a:rPr lang="en-PH" dirty="0"/>
              <a:t> &lt;- forecast(</a:t>
            </a:r>
            <a:r>
              <a:rPr lang="en-PH" dirty="0" err="1"/>
              <a:t>kor_im_arima</a:t>
            </a:r>
            <a:r>
              <a:rPr lang="en-PH" dirty="0"/>
              <a:t>, h=13)</a:t>
            </a:r>
          </a:p>
          <a:p>
            <a:r>
              <a:rPr lang="en-PH" dirty="0"/>
              <a:t>plot(</a:t>
            </a:r>
            <a:r>
              <a:rPr lang="en-PH" dirty="0" err="1"/>
              <a:t>kor_im_arima_f</a:t>
            </a:r>
            <a:r>
              <a:rPr lang="en-PH" dirty="0"/>
              <a:t>)</a:t>
            </a:r>
          </a:p>
          <a:p>
            <a:r>
              <a:rPr lang="en-PH" dirty="0"/>
              <a:t>plot(</a:t>
            </a:r>
            <a:r>
              <a:rPr lang="en-PH" dirty="0" err="1"/>
              <a:t>kor_im_arima_f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"Korea Imports", sub = "Forecasts from ARIMA(0,2,1)")</a:t>
            </a:r>
          </a:p>
          <a:p>
            <a:endParaRPr lang="en-PH" dirty="0"/>
          </a:p>
          <a:p>
            <a:r>
              <a:rPr lang="en-PH" dirty="0" err="1"/>
              <a:t>kor_ex_ts</a:t>
            </a:r>
            <a:r>
              <a:rPr lang="en-PH" dirty="0"/>
              <a:t> = </a:t>
            </a:r>
            <a:r>
              <a:rPr lang="en-PH" dirty="0" err="1"/>
              <a:t>ts</a:t>
            </a:r>
            <a:r>
              <a:rPr lang="en-PH" dirty="0"/>
              <a:t>(KOR_EX, start = c(2000), frequency = 1)</a:t>
            </a:r>
          </a:p>
          <a:p>
            <a:r>
              <a:rPr lang="en-PH" dirty="0" err="1"/>
              <a:t>kor_ex_arima</a:t>
            </a:r>
            <a:r>
              <a:rPr lang="en-PH" dirty="0"/>
              <a:t> &lt;- </a:t>
            </a:r>
            <a:r>
              <a:rPr lang="en-PH" dirty="0" err="1"/>
              <a:t>auto.arima</a:t>
            </a:r>
            <a:r>
              <a:rPr lang="en-PH" dirty="0"/>
              <a:t>(</a:t>
            </a:r>
            <a:r>
              <a:rPr lang="en-PH" dirty="0" err="1"/>
              <a:t>kor_ex_ts</a:t>
            </a:r>
            <a:r>
              <a:rPr lang="en-PH" dirty="0"/>
              <a:t>)</a:t>
            </a:r>
          </a:p>
          <a:p>
            <a:r>
              <a:rPr lang="en-PH" dirty="0" err="1"/>
              <a:t>kor_ex_arima_f</a:t>
            </a:r>
            <a:r>
              <a:rPr lang="en-PH" dirty="0"/>
              <a:t> &lt;- forecast(</a:t>
            </a:r>
            <a:r>
              <a:rPr lang="en-PH" dirty="0" err="1"/>
              <a:t>kor_ex_arima</a:t>
            </a:r>
            <a:r>
              <a:rPr lang="en-PH" dirty="0"/>
              <a:t>, h=13)</a:t>
            </a:r>
          </a:p>
          <a:p>
            <a:r>
              <a:rPr lang="en-PH" dirty="0"/>
              <a:t>plot(</a:t>
            </a:r>
            <a:r>
              <a:rPr lang="en-PH" dirty="0" err="1"/>
              <a:t>kor_ex_arima_f</a:t>
            </a:r>
            <a:r>
              <a:rPr lang="en-PH" dirty="0"/>
              <a:t>)</a:t>
            </a:r>
          </a:p>
          <a:p>
            <a:r>
              <a:rPr lang="en-PH" dirty="0"/>
              <a:t>plot(</a:t>
            </a:r>
            <a:r>
              <a:rPr lang="en-PH" dirty="0" err="1"/>
              <a:t>kor_ex_arima_f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"Korea Exports", sub = "Forecasts from ARIMA(0,1,0)")</a:t>
            </a:r>
          </a:p>
          <a:p>
            <a:endParaRPr lang="en-PH" dirty="0"/>
          </a:p>
          <a:p>
            <a:endParaRPr lang="en-PH" dirty="0"/>
          </a:p>
          <a:p>
            <a:r>
              <a:rPr lang="en-PH" dirty="0" err="1"/>
              <a:t>nld_im_ts</a:t>
            </a:r>
            <a:r>
              <a:rPr lang="en-PH" dirty="0"/>
              <a:t> = </a:t>
            </a:r>
            <a:r>
              <a:rPr lang="en-PH" dirty="0" err="1"/>
              <a:t>ts</a:t>
            </a:r>
            <a:r>
              <a:rPr lang="en-PH" dirty="0"/>
              <a:t>(NLD_IM, start = c(2000), frequency = 1)</a:t>
            </a:r>
          </a:p>
          <a:p>
            <a:r>
              <a:rPr lang="en-PH" dirty="0" err="1"/>
              <a:t>nld_im_arima</a:t>
            </a:r>
            <a:r>
              <a:rPr lang="en-PH" dirty="0"/>
              <a:t> &lt;- </a:t>
            </a:r>
            <a:r>
              <a:rPr lang="en-PH" dirty="0" err="1"/>
              <a:t>auto.arima</a:t>
            </a:r>
            <a:r>
              <a:rPr lang="en-PH" dirty="0"/>
              <a:t>(</a:t>
            </a:r>
            <a:r>
              <a:rPr lang="en-PH" dirty="0" err="1"/>
              <a:t>nld_im_ts</a:t>
            </a:r>
            <a:r>
              <a:rPr lang="en-PH" dirty="0"/>
              <a:t>)</a:t>
            </a:r>
          </a:p>
          <a:p>
            <a:r>
              <a:rPr lang="en-PH" dirty="0" err="1"/>
              <a:t>nld_im_arima_f</a:t>
            </a:r>
            <a:r>
              <a:rPr lang="en-PH" dirty="0"/>
              <a:t> &lt;- forecast(</a:t>
            </a:r>
            <a:r>
              <a:rPr lang="en-PH" dirty="0" err="1"/>
              <a:t>nld_im_arima</a:t>
            </a:r>
            <a:r>
              <a:rPr lang="en-PH" dirty="0"/>
              <a:t>, h=13)</a:t>
            </a:r>
          </a:p>
          <a:p>
            <a:r>
              <a:rPr lang="en-PH" dirty="0"/>
              <a:t>plot(</a:t>
            </a:r>
            <a:r>
              <a:rPr lang="en-PH" dirty="0" err="1"/>
              <a:t>nld_im_arima_f</a:t>
            </a:r>
            <a:r>
              <a:rPr lang="en-PH" dirty="0"/>
              <a:t>)</a:t>
            </a:r>
          </a:p>
          <a:p>
            <a:r>
              <a:rPr lang="en-PH" dirty="0"/>
              <a:t>plot(</a:t>
            </a:r>
            <a:r>
              <a:rPr lang="en-PH" dirty="0" err="1"/>
              <a:t>nld_im_arima_f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"Netherlands Imports", sub = "Forecasts from ARIMA(0,0,0)")</a:t>
            </a:r>
          </a:p>
          <a:p>
            <a:endParaRPr lang="en-PH" dirty="0"/>
          </a:p>
          <a:p>
            <a:r>
              <a:rPr lang="en-PH" dirty="0" err="1"/>
              <a:t>nld_ex_ts</a:t>
            </a:r>
            <a:r>
              <a:rPr lang="en-PH" dirty="0"/>
              <a:t> = </a:t>
            </a:r>
            <a:r>
              <a:rPr lang="en-PH" dirty="0" err="1"/>
              <a:t>ts</a:t>
            </a:r>
            <a:r>
              <a:rPr lang="en-PH" dirty="0"/>
              <a:t>(NLD_EX, start = c(2000), frequency = 1)</a:t>
            </a:r>
          </a:p>
          <a:p>
            <a:r>
              <a:rPr lang="en-PH" dirty="0" err="1"/>
              <a:t>nld_ex_arima</a:t>
            </a:r>
            <a:r>
              <a:rPr lang="en-PH" dirty="0"/>
              <a:t> &lt;- </a:t>
            </a:r>
            <a:r>
              <a:rPr lang="en-PH" dirty="0" err="1"/>
              <a:t>auto.arima</a:t>
            </a:r>
            <a:r>
              <a:rPr lang="en-PH" dirty="0"/>
              <a:t>(</a:t>
            </a:r>
            <a:r>
              <a:rPr lang="en-PH" dirty="0" err="1"/>
              <a:t>nld_ex_ts</a:t>
            </a:r>
            <a:r>
              <a:rPr lang="en-PH" dirty="0"/>
              <a:t>)</a:t>
            </a:r>
          </a:p>
          <a:p>
            <a:r>
              <a:rPr lang="en-PH" dirty="0" err="1"/>
              <a:t>nld_ex_arima_f</a:t>
            </a:r>
            <a:r>
              <a:rPr lang="en-PH" dirty="0"/>
              <a:t> &lt;- forecast(</a:t>
            </a:r>
            <a:r>
              <a:rPr lang="en-PH" dirty="0" err="1"/>
              <a:t>nld_ex_arima</a:t>
            </a:r>
            <a:r>
              <a:rPr lang="en-PH" dirty="0"/>
              <a:t>, h=13)</a:t>
            </a:r>
          </a:p>
          <a:p>
            <a:r>
              <a:rPr lang="en-PH" dirty="0"/>
              <a:t>plot(</a:t>
            </a:r>
            <a:r>
              <a:rPr lang="en-PH" dirty="0" err="1"/>
              <a:t>nld_ex_arima_f</a:t>
            </a:r>
            <a:r>
              <a:rPr lang="en-PH" dirty="0"/>
              <a:t>)</a:t>
            </a:r>
          </a:p>
          <a:p>
            <a:r>
              <a:rPr lang="en-PH" dirty="0"/>
              <a:t>plot(</a:t>
            </a:r>
            <a:r>
              <a:rPr lang="en-PH" dirty="0" err="1"/>
              <a:t>nld_ex_arima_f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"Netherlands Exports", sub = "Forecasts from ARIMA(0,0,0)")</a:t>
            </a:r>
          </a:p>
          <a:p>
            <a:endParaRPr lang="en-PH" dirty="0"/>
          </a:p>
          <a:p>
            <a:endParaRPr lang="en-PH" dirty="0"/>
          </a:p>
          <a:p>
            <a:r>
              <a:rPr lang="en-PH" dirty="0" err="1"/>
              <a:t>twn_im_ts</a:t>
            </a:r>
            <a:r>
              <a:rPr lang="en-PH" dirty="0"/>
              <a:t> = </a:t>
            </a:r>
            <a:r>
              <a:rPr lang="en-PH" dirty="0" err="1"/>
              <a:t>ts</a:t>
            </a:r>
            <a:r>
              <a:rPr lang="en-PH" dirty="0"/>
              <a:t>(TWN_IM, start = c(2000), frequency = 1)</a:t>
            </a:r>
          </a:p>
          <a:p>
            <a:r>
              <a:rPr lang="en-PH" dirty="0" err="1"/>
              <a:t>twn_im_arima</a:t>
            </a:r>
            <a:r>
              <a:rPr lang="en-PH" dirty="0"/>
              <a:t> &lt;- </a:t>
            </a:r>
            <a:r>
              <a:rPr lang="en-PH" dirty="0" err="1"/>
              <a:t>auto.arima</a:t>
            </a:r>
            <a:r>
              <a:rPr lang="en-PH" dirty="0"/>
              <a:t>(</a:t>
            </a:r>
            <a:r>
              <a:rPr lang="en-PH" dirty="0" err="1"/>
              <a:t>twn_im_ts</a:t>
            </a:r>
            <a:r>
              <a:rPr lang="en-PH" dirty="0"/>
              <a:t>)</a:t>
            </a:r>
          </a:p>
          <a:p>
            <a:r>
              <a:rPr lang="en-PH" dirty="0" err="1"/>
              <a:t>twn_im_arima_f</a:t>
            </a:r>
            <a:r>
              <a:rPr lang="en-PH" dirty="0"/>
              <a:t> &lt;- forecast(</a:t>
            </a:r>
            <a:r>
              <a:rPr lang="en-PH" dirty="0" err="1"/>
              <a:t>twn_im_arima</a:t>
            </a:r>
            <a:r>
              <a:rPr lang="en-PH" dirty="0"/>
              <a:t>, h=13)</a:t>
            </a:r>
          </a:p>
          <a:p>
            <a:r>
              <a:rPr lang="en-PH" dirty="0"/>
              <a:t>plot(</a:t>
            </a:r>
            <a:r>
              <a:rPr lang="en-PH" dirty="0" err="1"/>
              <a:t>twn_im_arima_f</a:t>
            </a:r>
            <a:r>
              <a:rPr lang="en-PH" dirty="0"/>
              <a:t>)</a:t>
            </a:r>
          </a:p>
          <a:p>
            <a:r>
              <a:rPr lang="en-PH" dirty="0"/>
              <a:t>plot(</a:t>
            </a:r>
            <a:r>
              <a:rPr lang="en-PH" dirty="0" err="1"/>
              <a:t>twn_im_arima_f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"Import", main = "Taiwan Imports", sub = "Forecasts from ARIMA(0,1,0)")</a:t>
            </a:r>
          </a:p>
          <a:p>
            <a:endParaRPr lang="en-PH" dirty="0"/>
          </a:p>
          <a:p>
            <a:r>
              <a:rPr lang="en-PH" dirty="0" err="1"/>
              <a:t>twn_ex_ts</a:t>
            </a:r>
            <a:r>
              <a:rPr lang="en-PH" dirty="0"/>
              <a:t> = </a:t>
            </a:r>
            <a:r>
              <a:rPr lang="en-PH" dirty="0" err="1"/>
              <a:t>ts</a:t>
            </a:r>
            <a:r>
              <a:rPr lang="en-PH" dirty="0"/>
              <a:t>(TWN_EX, start = c(2000), frequency = 1)</a:t>
            </a:r>
          </a:p>
          <a:p>
            <a:r>
              <a:rPr lang="en-PH" dirty="0" err="1"/>
              <a:t>twn_ex_arima</a:t>
            </a:r>
            <a:r>
              <a:rPr lang="en-PH" dirty="0"/>
              <a:t> &lt;- </a:t>
            </a:r>
            <a:r>
              <a:rPr lang="en-PH" dirty="0" err="1"/>
              <a:t>auto.arima</a:t>
            </a:r>
            <a:r>
              <a:rPr lang="en-PH" dirty="0"/>
              <a:t>(</a:t>
            </a:r>
            <a:r>
              <a:rPr lang="en-PH" dirty="0" err="1"/>
              <a:t>twn_ex_ts</a:t>
            </a:r>
            <a:r>
              <a:rPr lang="en-PH" dirty="0"/>
              <a:t>)</a:t>
            </a:r>
          </a:p>
          <a:p>
            <a:r>
              <a:rPr lang="en-PH" dirty="0" err="1"/>
              <a:t>twn_ex_arima_f</a:t>
            </a:r>
            <a:r>
              <a:rPr lang="en-PH" dirty="0"/>
              <a:t> &lt;- forecast(</a:t>
            </a:r>
            <a:r>
              <a:rPr lang="en-PH" dirty="0" err="1"/>
              <a:t>twn_ex_arima</a:t>
            </a:r>
            <a:r>
              <a:rPr lang="en-PH" dirty="0"/>
              <a:t>, h=13)</a:t>
            </a:r>
          </a:p>
          <a:p>
            <a:r>
              <a:rPr lang="en-PH" dirty="0"/>
              <a:t>plot(</a:t>
            </a:r>
            <a:r>
              <a:rPr lang="en-PH" dirty="0" err="1"/>
              <a:t>twn_ex_arima_f</a:t>
            </a:r>
            <a:r>
              <a:rPr lang="en-PH" dirty="0"/>
              <a:t>)</a:t>
            </a:r>
          </a:p>
          <a:p>
            <a:r>
              <a:rPr lang="en-PH" dirty="0"/>
              <a:t>plot(</a:t>
            </a:r>
            <a:r>
              <a:rPr lang="en-PH" dirty="0" err="1"/>
              <a:t>twn_ex_arima_f</a:t>
            </a:r>
            <a:r>
              <a:rPr lang="en-PH" dirty="0"/>
              <a:t>, </a:t>
            </a:r>
            <a:r>
              <a:rPr lang="en-PH" dirty="0" err="1"/>
              <a:t>showgap</a:t>
            </a:r>
            <a:r>
              <a:rPr lang="en-PH" dirty="0"/>
              <a:t> = FALSE, </a:t>
            </a:r>
            <a:r>
              <a:rPr lang="en-PH" dirty="0" err="1"/>
              <a:t>xlab</a:t>
            </a:r>
            <a:r>
              <a:rPr lang="en-PH" dirty="0"/>
              <a:t> = 'Year', </a:t>
            </a:r>
            <a:r>
              <a:rPr lang="en-PH" dirty="0" err="1"/>
              <a:t>ylab</a:t>
            </a:r>
            <a:r>
              <a:rPr lang="en-PH" dirty="0"/>
              <a:t> = "Export", main = "Taiwan Exports", sub = "Forecasts from ARIMA(0,0,0)")</a:t>
            </a:r>
          </a:p>
          <a:p>
            <a:endParaRPr lang="en-PH" dirty="0"/>
          </a:p>
          <a:p>
            <a:r>
              <a:rPr lang="en-PH" dirty="0"/>
              <a:t># </a:t>
            </a:r>
            <a:r>
              <a:rPr lang="en-PH" dirty="0" err="1"/>
              <a:t>usa_im_arima</a:t>
            </a:r>
            <a:r>
              <a:rPr lang="en-PH" dirty="0"/>
              <a:t> &lt;- </a:t>
            </a:r>
            <a:r>
              <a:rPr lang="en-PH" dirty="0" err="1"/>
              <a:t>arima</a:t>
            </a:r>
            <a:r>
              <a:rPr lang="en-PH" dirty="0"/>
              <a:t>(USA_IM, order = c(0,0,0))</a:t>
            </a:r>
          </a:p>
          <a:p>
            <a:endParaRPr lang="en-PH" dirty="0"/>
          </a:p>
          <a:p>
            <a:r>
              <a:rPr lang="en-PH" dirty="0" err="1"/>
              <a:t>forecast_predictors</a:t>
            </a:r>
            <a:r>
              <a:rPr lang="en-PH" dirty="0"/>
              <a:t> &lt;- </a:t>
            </a:r>
            <a:r>
              <a:rPr lang="en-PH" dirty="0" err="1"/>
              <a:t>data.frame</a:t>
            </a:r>
            <a:r>
              <a:rPr lang="en-PH" dirty="0"/>
              <a:t>( INF_RATE = </a:t>
            </a:r>
            <a:r>
              <a:rPr lang="en-PH" dirty="0" err="1"/>
              <a:t>inf_rate_arima_f$mean</a:t>
            </a:r>
            <a:r>
              <a:rPr lang="en-PH" dirty="0"/>
              <a:t>,</a:t>
            </a:r>
          </a:p>
          <a:p>
            <a:r>
              <a:rPr lang="en-PH" dirty="0"/>
              <a:t>                        USA_IM= </a:t>
            </a:r>
            <a:r>
              <a:rPr lang="en-PH" dirty="0" err="1"/>
              <a:t>usa_im_arima_f$mean</a:t>
            </a:r>
            <a:r>
              <a:rPr lang="en-PH" dirty="0"/>
              <a:t>,</a:t>
            </a:r>
          </a:p>
          <a:p>
            <a:r>
              <a:rPr lang="en-PH" dirty="0"/>
              <a:t>                        USA_EX= </a:t>
            </a:r>
            <a:r>
              <a:rPr lang="en-PH" dirty="0" err="1"/>
              <a:t>usa_ex_arima_f$mean</a:t>
            </a:r>
            <a:r>
              <a:rPr lang="en-PH" dirty="0"/>
              <a:t>,</a:t>
            </a:r>
          </a:p>
          <a:p>
            <a:endParaRPr lang="en-PH" dirty="0"/>
          </a:p>
          <a:p>
            <a:r>
              <a:rPr lang="en-PH" dirty="0"/>
              <a:t>                        HKG_IM= </a:t>
            </a:r>
            <a:r>
              <a:rPr lang="en-PH" dirty="0" err="1"/>
              <a:t>hkg_im_arima_f$mean</a:t>
            </a:r>
            <a:r>
              <a:rPr lang="en-PH" dirty="0"/>
              <a:t>,</a:t>
            </a:r>
          </a:p>
          <a:p>
            <a:r>
              <a:rPr lang="en-PH" dirty="0"/>
              <a:t>                        HKG_EX= </a:t>
            </a:r>
            <a:r>
              <a:rPr lang="en-PH" dirty="0" err="1"/>
              <a:t>hkg_ex_arima_f$mean</a:t>
            </a:r>
            <a:r>
              <a:rPr lang="en-PH" dirty="0"/>
              <a:t>,</a:t>
            </a:r>
          </a:p>
          <a:p>
            <a:endParaRPr lang="en-PH" dirty="0"/>
          </a:p>
          <a:p>
            <a:r>
              <a:rPr lang="en-PH" dirty="0"/>
              <a:t>                        JPN_IM= </a:t>
            </a:r>
            <a:r>
              <a:rPr lang="en-PH" dirty="0" err="1"/>
              <a:t>jpn_im_arima_f$mean</a:t>
            </a:r>
            <a:r>
              <a:rPr lang="en-PH" dirty="0"/>
              <a:t>,</a:t>
            </a:r>
          </a:p>
          <a:p>
            <a:r>
              <a:rPr lang="en-PH" dirty="0"/>
              <a:t>                        JPN_EX= </a:t>
            </a:r>
            <a:r>
              <a:rPr lang="en-PH" dirty="0" err="1"/>
              <a:t>jpn_ex_arima_f$mean</a:t>
            </a:r>
            <a:r>
              <a:rPr lang="en-PH" dirty="0"/>
              <a:t>,</a:t>
            </a:r>
          </a:p>
          <a:p>
            <a:endParaRPr lang="en-PH" dirty="0"/>
          </a:p>
          <a:p>
            <a:r>
              <a:rPr lang="en-PH" dirty="0"/>
              <a:t>                        CHN_IM= </a:t>
            </a:r>
            <a:r>
              <a:rPr lang="en-PH" dirty="0" err="1"/>
              <a:t>chn_im_arima_f$mean</a:t>
            </a:r>
            <a:r>
              <a:rPr lang="en-PH" dirty="0"/>
              <a:t>,</a:t>
            </a:r>
          </a:p>
          <a:p>
            <a:r>
              <a:rPr lang="en-PH" dirty="0"/>
              <a:t>                        CHN_EX= </a:t>
            </a:r>
            <a:r>
              <a:rPr lang="en-PH" dirty="0" err="1"/>
              <a:t>chn_ex_arima_f$mean</a:t>
            </a:r>
            <a:r>
              <a:rPr lang="en-PH" dirty="0"/>
              <a:t>,</a:t>
            </a:r>
          </a:p>
          <a:p>
            <a:endParaRPr lang="en-PH" dirty="0"/>
          </a:p>
          <a:p>
            <a:r>
              <a:rPr lang="en-PH" dirty="0"/>
              <a:t>                        SGP_IM= </a:t>
            </a:r>
            <a:r>
              <a:rPr lang="en-PH" dirty="0" err="1"/>
              <a:t>sgp_im_arima_f$mean</a:t>
            </a:r>
            <a:r>
              <a:rPr lang="en-PH" dirty="0"/>
              <a:t>,</a:t>
            </a:r>
          </a:p>
          <a:p>
            <a:r>
              <a:rPr lang="en-PH" dirty="0"/>
              <a:t>                        SGP_EX= </a:t>
            </a:r>
            <a:r>
              <a:rPr lang="en-PH" dirty="0" err="1"/>
              <a:t>sgp_ex_arima_f$mean</a:t>
            </a:r>
            <a:r>
              <a:rPr lang="en-PH" dirty="0"/>
              <a:t>,</a:t>
            </a:r>
          </a:p>
          <a:p>
            <a:endParaRPr lang="en-PH" dirty="0"/>
          </a:p>
          <a:p>
            <a:r>
              <a:rPr lang="en-PH" dirty="0"/>
              <a:t>                        GER_IM= </a:t>
            </a:r>
            <a:r>
              <a:rPr lang="en-PH" dirty="0" err="1"/>
              <a:t>ger_im_arima_f$mean</a:t>
            </a:r>
            <a:r>
              <a:rPr lang="en-PH" dirty="0"/>
              <a:t>,</a:t>
            </a:r>
          </a:p>
          <a:p>
            <a:r>
              <a:rPr lang="en-PH" dirty="0"/>
              <a:t>                        GER_EX= </a:t>
            </a:r>
            <a:r>
              <a:rPr lang="en-PH" dirty="0" err="1"/>
              <a:t>ger_ex_arima_f$mean</a:t>
            </a:r>
            <a:r>
              <a:rPr lang="en-PH" dirty="0"/>
              <a:t>,</a:t>
            </a:r>
          </a:p>
          <a:p>
            <a:endParaRPr lang="en-PH" dirty="0"/>
          </a:p>
          <a:p>
            <a:r>
              <a:rPr lang="en-PH" dirty="0"/>
              <a:t>                        THA_IM= </a:t>
            </a:r>
            <a:r>
              <a:rPr lang="en-PH" dirty="0" err="1"/>
              <a:t>tha_im_arima_f$mean</a:t>
            </a:r>
            <a:r>
              <a:rPr lang="en-PH" dirty="0"/>
              <a:t>,</a:t>
            </a:r>
          </a:p>
          <a:p>
            <a:r>
              <a:rPr lang="en-PH" dirty="0"/>
              <a:t>                        THA_EX= </a:t>
            </a:r>
            <a:r>
              <a:rPr lang="en-PH" dirty="0" err="1"/>
              <a:t>tha_ex_arima_f$mean</a:t>
            </a:r>
            <a:r>
              <a:rPr lang="en-PH" dirty="0"/>
              <a:t>,</a:t>
            </a:r>
          </a:p>
          <a:p>
            <a:endParaRPr lang="en-PH" dirty="0"/>
          </a:p>
          <a:p>
            <a:r>
              <a:rPr lang="en-PH" dirty="0"/>
              <a:t>                        KOR_IM= </a:t>
            </a:r>
            <a:r>
              <a:rPr lang="en-PH" dirty="0" err="1"/>
              <a:t>kor_im_arima_f$mean</a:t>
            </a:r>
            <a:r>
              <a:rPr lang="en-PH" dirty="0"/>
              <a:t>,</a:t>
            </a:r>
          </a:p>
          <a:p>
            <a:r>
              <a:rPr lang="en-PH" dirty="0"/>
              <a:t>                        KOR_EX= </a:t>
            </a:r>
            <a:r>
              <a:rPr lang="en-PH" dirty="0" err="1"/>
              <a:t>kor_ex_arima_f$mean</a:t>
            </a:r>
            <a:r>
              <a:rPr lang="en-PH" dirty="0"/>
              <a:t>,</a:t>
            </a:r>
          </a:p>
          <a:p>
            <a:endParaRPr lang="en-PH" dirty="0"/>
          </a:p>
          <a:p>
            <a:r>
              <a:rPr lang="en-PH" dirty="0"/>
              <a:t>                        NLD_IM= </a:t>
            </a:r>
            <a:r>
              <a:rPr lang="en-PH" dirty="0" err="1"/>
              <a:t>nld_im_arima_f$mean</a:t>
            </a:r>
            <a:r>
              <a:rPr lang="en-PH" dirty="0"/>
              <a:t>,</a:t>
            </a:r>
          </a:p>
          <a:p>
            <a:r>
              <a:rPr lang="en-PH" dirty="0"/>
              <a:t>                        NLD_EX= </a:t>
            </a:r>
            <a:r>
              <a:rPr lang="en-PH" dirty="0" err="1"/>
              <a:t>nld_ex_arima_f$mean</a:t>
            </a:r>
            <a:r>
              <a:rPr lang="en-PH" dirty="0"/>
              <a:t>,</a:t>
            </a:r>
          </a:p>
          <a:p>
            <a:endParaRPr lang="en-PH" dirty="0"/>
          </a:p>
          <a:p>
            <a:r>
              <a:rPr lang="en-PH" dirty="0"/>
              <a:t>                        TWN_IM= </a:t>
            </a:r>
            <a:r>
              <a:rPr lang="en-PH" dirty="0" err="1"/>
              <a:t>twn_im_arima_f$mean</a:t>
            </a:r>
            <a:r>
              <a:rPr lang="en-PH" dirty="0"/>
              <a:t>,</a:t>
            </a:r>
          </a:p>
          <a:p>
            <a:r>
              <a:rPr lang="en-PH" dirty="0"/>
              <a:t>                        TWN_EX= </a:t>
            </a:r>
            <a:r>
              <a:rPr lang="en-PH" dirty="0" err="1"/>
              <a:t>twn_ex_arima_f$mean</a:t>
            </a:r>
            <a:endParaRPr lang="en-PH" dirty="0"/>
          </a:p>
          <a:p>
            <a:r>
              <a:rPr lang="en-PH" dirty="0"/>
              <a:t>)</a:t>
            </a:r>
          </a:p>
          <a:p>
            <a:endParaRPr lang="en-PH" dirty="0"/>
          </a:p>
          <a:p>
            <a:r>
              <a:rPr lang="en-PH" dirty="0" err="1"/>
              <a:t>tree_forecast</a:t>
            </a:r>
            <a:r>
              <a:rPr lang="en-PH" dirty="0"/>
              <a:t> = predict(</a:t>
            </a:r>
            <a:r>
              <a:rPr lang="en-PH" dirty="0" err="1"/>
              <a:t>svmmodel,forecast_predictors</a:t>
            </a:r>
            <a:r>
              <a:rPr lang="en-PH" dirty="0"/>
              <a:t>)</a:t>
            </a:r>
          </a:p>
          <a:p>
            <a:r>
              <a:rPr lang="en-PH" dirty="0"/>
              <a:t># </a:t>
            </a:r>
            <a:r>
              <a:rPr lang="en-PH" dirty="0" err="1"/>
              <a:t>tree_forecast</a:t>
            </a:r>
            <a:r>
              <a:rPr lang="en-PH" dirty="0"/>
              <a:t> = predict(</a:t>
            </a:r>
            <a:r>
              <a:rPr lang="en-PH" dirty="0" err="1"/>
              <a:t>svmmodel,TRADE_M</a:t>
            </a:r>
            <a:r>
              <a:rPr lang="en-PH" dirty="0"/>
              <a:t>)</a:t>
            </a:r>
          </a:p>
          <a:p>
            <a:r>
              <a:rPr lang="en-PH" dirty="0"/>
              <a:t>plot(GDP)</a:t>
            </a:r>
          </a:p>
          <a:p>
            <a:r>
              <a:rPr lang="en-PH" dirty="0" err="1"/>
              <a:t>tree_forecast</a:t>
            </a:r>
            <a:endParaRPr lang="en-PH" dirty="0"/>
          </a:p>
          <a:p>
            <a:r>
              <a:rPr lang="en-PH" dirty="0"/>
              <a:t>plot(</a:t>
            </a:r>
            <a:r>
              <a:rPr lang="en-PH" dirty="0" err="1"/>
              <a:t>tree_forecast</a:t>
            </a:r>
            <a:r>
              <a:rPr lang="en-PH" dirty="0"/>
              <a:t>)</a:t>
            </a:r>
          </a:p>
          <a:p>
            <a:endParaRPr lang="en-PH" dirty="0"/>
          </a:p>
          <a:p>
            <a:r>
              <a:rPr lang="en-PH" dirty="0" err="1"/>
              <a:t>trade_all</a:t>
            </a:r>
            <a:r>
              <a:rPr lang="en-PH" dirty="0"/>
              <a:t> = TRADE</a:t>
            </a:r>
          </a:p>
          <a:p>
            <a:r>
              <a:rPr lang="en-PH" dirty="0" err="1"/>
              <a:t>trade_all$USA_EX</a:t>
            </a:r>
            <a:r>
              <a:rPr lang="en-PH" dirty="0"/>
              <a:t>(19-25) &lt;- </a:t>
            </a:r>
            <a:r>
              <a:rPr lang="en-PH" dirty="0" err="1"/>
              <a:t>rbind</a:t>
            </a:r>
            <a:r>
              <a:rPr lang="en-PH" dirty="0"/>
              <a:t>(</a:t>
            </a:r>
            <a:r>
              <a:rPr lang="en-PH" dirty="0" err="1"/>
              <a:t>usa_ex_arima_f$mean</a:t>
            </a:r>
            <a:r>
              <a:rPr lang="en-PH" dirty="0"/>
              <a:t>)</a:t>
            </a:r>
          </a:p>
          <a:p>
            <a:endParaRPr lang="en-PH" dirty="0"/>
          </a:p>
          <a:p>
            <a:r>
              <a:rPr lang="en-PH" dirty="0"/>
              <a:t>forecast &lt;- </a:t>
            </a:r>
            <a:r>
              <a:rPr lang="en-PH" dirty="0" err="1"/>
              <a:t>data.frame</a:t>
            </a:r>
            <a:r>
              <a:rPr lang="en-PH" dirty="0"/>
              <a:t>( </a:t>
            </a:r>
          </a:p>
          <a:p>
            <a:r>
              <a:rPr lang="en-PH" dirty="0"/>
              <a:t>  YEAR = c(2018,2019,2020,2021,2022,2023,2024,2025,2026,2027,2028,2029,2030),</a:t>
            </a:r>
          </a:p>
          <a:p>
            <a:r>
              <a:rPr lang="en-PH" dirty="0"/>
              <a:t>  GDP = </a:t>
            </a:r>
            <a:r>
              <a:rPr lang="en-PH" dirty="0" err="1"/>
              <a:t>tree_forecast</a:t>
            </a:r>
            <a:r>
              <a:rPr lang="en-PH" dirty="0"/>
              <a:t>,</a:t>
            </a:r>
          </a:p>
          <a:p>
            <a:r>
              <a:rPr lang="en-PH" dirty="0"/>
              <a:t>  INF_RATE = </a:t>
            </a:r>
            <a:r>
              <a:rPr lang="en-PH" dirty="0" err="1"/>
              <a:t>inf_rate_arima_f$mean</a:t>
            </a:r>
            <a:r>
              <a:rPr lang="en-PH" dirty="0"/>
              <a:t>,</a:t>
            </a:r>
          </a:p>
          <a:p>
            <a:r>
              <a:rPr lang="en-PH" dirty="0"/>
              <a:t>                                   USA_IM= </a:t>
            </a:r>
            <a:r>
              <a:rPr lang="en-PH" dirty="0" err="1"/>
              <a:t>usa_im_arima_f$mean</a:t>
            </a:r>
            <a:r>
              <a:rPr lang="en-PH" dirty="0"/>
              <a:t>,</a:t>
            </a:r>
          </a:p>
          <a:p>
            <a:r>
              <a:rPr lang="en-PH" dirty="0"/>
              <a:t>                                   USA_EX= </a:t>
            </a:r>
            <a:r>
              <a:rPr lang="en-PH" dirty="0" err="1"/>
              <a:t>usa_ex_arima_f$mean</a:t>
            </a:r>
            <a:r>
              <a:rPr lang="en-PH" dirty="0"/>
              <a:t>,</a:t>
            </a:r>
          </a:p>
          <a:p>
            <a:r>
              <a:rPr lang="en-PH" dirty="0"/>
              <a:t>                                   </a:t>
            </a:r>
          </a:p>
          <a:p>
            <a:r>
              <a:rPr lang="en-PH" dirty="0"/>
              <a:t>                                   HKG_IM= </a:t>
            </a:r>
            <a:r>
              <a:rPr lang="en-PH" dirty="0" err="1"/>
              <a:t>hkg_im_arima_f$mean</a:t>
            </a:r>
            <a:r>
              <a:rPr lang="en-PH" dirty="0"/>
              <a:t>,</a:t>
            </a:r>
          </a:p>
          <a:p>
            <a:r>
              <a:rPr lang="en-PH" dirty="0"/>
              <a:t>                                   HKG_EX= </a:t>
            </a:r>
            <a:r>
              <a:rPr lang="en-PH" dirty="0" err="1"/>
              <a:t>hkg_ex_arima_f$mean</a:t>
            </a:r>
            <a:r>
              <a:rPr lang="en-PH" dirty="0"/>
              <a:t>,</a:t>
            </a:r>
          </a:p>
          <a:p>
            <a:r>
              <a:rPr lang="en-PH" dirty="0"/>
              <a:t>                                   </a:t>
            </a:r>
          </a:p>
          <a:p>
            <a:r>
              <a:rPr lang="en-PH" dirty="0"/>
              <a:t>                                   JPN_IM= </a:t>
            </a:r>
            <a:r>
              <a:rPr lang="en-PH" dirty="0" err="1"/>
              <a:t>jpn_im_arima_f$mean</a:t>
            </a:r>
            <a:r>
              <a:rPr lang="en-PH" dirty="0"/>
              <a:t>,</a:t>
            </a:r>
          </a:p>
          <a:p>
            <a:r>
              <a:rPr lang="en-PH" dirty="0"/>
              <a:t>                                   JPN_EX= </a:t>
            </a:r>
            <a:r>
              <a:rPr lang="en-PH" dirty="0" err="1"/>
              <a:t>jpn_ex_arima_f$mean</a:t>
            </a:r>
            <a:r>
              <a:rPr lang="en-PH" dirty="0"/>
              <a:t>,</a:t>
            </a:r>
          </a:p>
          <a:p>
            <a:r>
              <a:rPr lang="en-PH" dirty="0"/>
              <a:t>                                   </a:t>
            </a:r>
          </a:p>
          <a:p>
            <a:r>
              <a:rPr lang="en-PH" dirty="0"/>
              <a:t>                                   CHN_IM= </a:t>
            </a:r>
            <a:r>
              <a:rPr lang="en-PH" dirty="0" err="1"/>
              <a:t>chn_im_arima_f$mean</a:t>
            </a:r>
            <a:r>
              <a:rPr lang="en-PH" dirty="0"/>
              <a:t>,</a:t>
            </a:r>
          </a:p>
          <a:p>
            <a:r>
              <a:rPr lang="en-PH" dirty="0"/>
              <a:t>                                   CHN_EX= </a:t>
            </a:r>
            <a:r>
              <a:rPr lang="en-PH" dirty="0" err="1"/>
              <a:t>chn_ex_arima_f$mean</a:t>
            </a:r>
            <a:r>
              <a:rPr lang="en-PH" dirty="0"/>
              <a:t>,</a:t>
            </a:r>
          </a:p>
          <a:p>
            <a:r>
              <a:rPr lang="en-PH" dirty="0"/>
              <a:t>                                   </a:t>
            </a:r>
          </a:p>
          <a:p>
            <a:r>
              <a:rPr lang="en-PH" dirty="0"/>
              <a:t>                                   SGP_IM= </a:t>
            </a:r>
            <a:r>
              <a:rPr lang="en-PH" dirty="0" err="1"/>
              <a:t>sgp_im_arima_f$mean</a:t>
            </a:r>
            <a:r>
              <a:rPr lang="en-PH" dirty="0"/>
              <a:t>,</a:t>
            </a:r>
          </a:p>
          <a:p>
            <a:r>
              <a:rPr lang="en-PH" dirty="0"/>
              <a:t>                                   SGP_EX= </a:t>
            </a:r>
            <a:r>
              <a:rPr lang="en-PH" dirty="0" err="1"/>
              <a:t>sgp_ex_arima_f$mean</a:t>
            </a:r>
            <a:r>
              <a:rPr lang="en-PH" dirty="0"/>
              <a:t>,</a:t>
            </a:r>
          </a:p>
          <a:p>
            <a:r>
              <a:rPr lang="en-PH" dirty="0"/>
              <a:t>                                   </a:t>
            </a:r>
          </a:p>
          <a:p>
            <a:r>
              <a:rPr lang="en-PH" dirty="0"/>
              <a:t>                                   GER_IM= </a:t>
            </a:r>
            <a:r>
              <a:rPr lang="en-PH" dirty="0" err="1"/>
              <a:t>ger_im_arima_f$mean</a:t>
            </a:r>
            <a:r>
              <a:rPr lang="en-PH" dirty="0"/>
              <a:t>,</a:t>
            </a:r>
          </a:p>
          <a:p>
            <a:r>
              <a:rPr lang="en-PH" dirty="0"/>
              <a:t>                                   GER_EX= </a:t>
            </a:r>
            <a:r>
              <a:rPr lang="en-PH" dirty="0" err="1"/>
              <a:t>ger_ex_arima_f$mean</a:t>
            </a:r>
            <a:r>
              <a:rPr lang="en-PH" dirty="0"/>
              <a:t>,</a:t>
            </a:r>
          </a:p>
          <a:p>
            <a:r>
              <a:rPr lang="en-PH" dirty="0"/>
              <a:t>                                   </a:t>
            </a:r>
          </a:p>
          <a:p>
            <a:r>
              <a:rPr lang="en-PH" dirty="0"/>
              <a:t>                                   THA_IM= </a:t>
            </a:r>
            <a:r>
              <a:rPr lang="en-PH" dirty="0" err="1"/>
              <a:t>tha_im_arima_f$mean</a:t>
            </a:r>
            <a:r>
              <a:rPr lang="en-PH" dirty="0"/>
              <a:t>,</a:t>
            </a:r>
          </a:p>
          <a:p>
            <a:r>
              <a:rPr lang="en-PH" dirty="0"/>
              <a:t>                                   THA_EX= </a:t>
            </a:r>
            <a:r>
              <a:rPr lang="en-PH" dirty="0" err="1"/>
              <a:t>tha_ex_arima_f$mean</a:t>
            </a:r>
            <a:r>
              <a:rPr lang="en-PH" dirty="0"/>
              <a:t>,</a:t>
            </a:r>
          </a:p>
          <a:p>
            <a:r>
              <a:rPr lang="en-PH" dirty="0"/>
              <a:t>                                   </a:t>
            </a:r>
          </a:p>
          <a:p>
            <a:r>
              <a:rPr lang="en-PH" dirty="0"/>
              <a:t>                                   KOR_IM= </a:t>
            </a:r>
            <a:r>
              <a:rPr lang="en-PH" dirty="0" err="1"/>
              <a:t>kor_im_arima_f$mean</a:t>
            </a:r>
            <a:r>
              <a:rPr lang="en-PH" dirty="0"/>
              <a:t>,</a:t>
            </a:r>
          </a:p>
          <a:p>
            <a:r>
              <a:rPr lang="en-PH" dirty="0"/>
              <a:t>                                   KOR_EX= </a:t>
            </a:r>
            <a:r>
              <a:rPr lang="en-PH" dirty="0" err="1"/>
              <a:t>kor_ex_arima_f$mean</a:t>
            </a:r>
            <a:r>
              <a:rPr lang="en-PH" dirty="0"/>
              <a:t>,</a:t>
            </a:r>
          </a:p>
          <a:p>
            <a:r>
              <a:rPr lang="en-PH" dirty="0"/>
              <a:t>                                   </a:t>
            </a:r>
          </a:p>
          <a:p>
            <a:r>
              <a:rPr lang="en-PH" dirty="0"/>
              <a:t>                                   NLD_IM= </a:t>
            </a:r>
            <a:r>
              <a:rPr lang="en-PH" dirty="0" err="1"/>
              <a:t>nld_im_arima_f$mean</a:t>
            </a:r>
            <a:r>
              <a:rPr lang="en-PH" dirty="0"/>
              <a:t>,</a:t>
            </a:r>
          </a:p>
          <a:p>
            <a:r>
              <a:rPr lang="en-PH" dirty="0"/>
              <a:t>                                   NLD_EX= </a:t>
            </a:r>
            <a:r>
              <a:rPr lang="en-PH" dirty="0" err="1"/>
              <a:t>nld_ex_arima_f$mean</a:t>
            </a:r>
            <a:r>
              <a:rPr lang="en-PH" dirty="0"/>
              <a:t>,</a:t>
            </a:r>
          </a:p>
          <a:p>
            <a:r>
              <a:rPr lang="en-PH" dirty="0"/>
              <a:t>                                   </a:t>
            </a:r>
          </a:p>
          <a:p>
            <a:r>
              <a:rPr lang="en-PH" dirty="0"/>
              <a:t>                                   TWN_IM= </a:t>
            </a:r>
            <a:r>
              <a:rPr lang="en-PH" dirty="0" err="1"/>
              <a:t>twn_im_arima_f$mean</a:t>
            </a:r>
            <a:r>
              <a:rPr lang="en-PH" dirty="0"/>
              <a:t>,</a:t>
            </a:r>
          </a:p>
          <a:p>
            <a:r>
              <a:rPr lang="en-PH" dirty="0"/>
              <a:t>                                   TWN_EX= </a:t>
            </a:r>
            <a:r>
              <a:rPr lang="en-PH" dirty="0" err="1"/>
              <a:t>twn_ex_arima_f$mean</a:t>
            </a:r>
            <a:endParaRPr lang="en-PH" dirty="0"/>
          </a:p>
          <a:p>
            <a:r>
              <a:rPr lang="en-PH" dirty="0"/>
              <a:t>)</a:t>
            </a:r>
          </a:p>
          <a:p>
            <a:endParaRPr lang="en-PH" dirty="0"/>
          </a:p>
          <a:p>
            <a:r>
              <a:rPr lang="en-PH" dirty="0"/>
              <a:t>g = </a:t>
            </a:r>
            <a:r>
              <a:rPr lang="en-PH" dirty="0" err="1"/>
              <a:t>rbind</a:t>
            </a:r>
            <a:r>
              <a:rPr lang="en-PH" dirty="0"/>
              <a:t>(TRADE, forecast)</a:t>
            </a:r>
          </a:p>
          <a:p>
            <a:r>
              <a:rPr lang="en-PH" dirty="0"/>
              <a:t>plot(</a:t>
            </a:r>
            <a:r>
              <a:rPr lang="en-PH" dirty="0" err="1"/>
              <a:t>g$YEAR</a:t>
            </a:r>
            <a:r>
              <a:rPr lang="en-PH" dirty="0"/>
              <a:t>, </a:t>
            </a:r>
            <a:r>
              <a:rPr lang="en-PH" dirty="0" err="1"/>
              <a:t>g$GDP</a:t>
            </a:r>
            <a:r>
              <a:rPr lang="en-PH" dirty="0"/>
              <a:t>)</a:t>
            </a:r>
          </a:p>
          <a:p>
            <a:endParaRPr lang="en-PH" dirty="0"/>
          </a:p>
        </p:txBody>
      </p:sp>
      <p:sp>
        <p:nvSpPr>
          <p:cNvPr id="4" name="Slide Number Placeholder 3"/>
          <p:cNvSpPr>
            <a:spLocks noGrp="1"/>
          </p:cNvSpPr>
          <p:nvPr>
            <p:ph type="sldNum" sz="quarter" idx="5"/>
          </p:nvPr>
        </p:nvSpPr>
        <p:spPr/>
        <p:txBody>
          <a:bodyPr/>
          <a:lstStyle/>
          <a:p>
            <a:fld id="{6AF580F7-3F9A-4A61-8538-5D33E83719E0}" type="slidenum">
              <a:rPr lang="en-PH" smtClean="0"/>
              <a:t>42</a:t>
            </a:fld>
            <a:endParaRPr lang="en-PH"/>
          </a:p>
        </p:txBody>
      </p:sp>
    </p:spTree>
    <p:extLst>
      <p:ext uri="{BB962C8B-B14F-4D97-AF65-F5344CB8AC3E}">
        <p14:creationId xmlns:p14="http://schemas.microsoft.com/office/powerpoint/2010/main" val="2331260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Image Source: Damon Hall</a:t>
            </a:r>
          </a:p>
          <a:p>
            <a:r>
              <a:rPr lang="en-PH" dirty="0"/>
              <a:t>https://unsplash.com/photos/Bm4fA1CH4Hg</a:t>
            </a:r>
          </a:p>
          <a:p>
            <a:r>
              <a:rPr lang="en-US" sz="1200" b="0" i="0" kern="1200" dirty="0">
                <a:solidFill>
                  <a:schemeClr val="tx1"/>
                </a:solidFill>
                <a:effectLst/>
                <a:latin typeface="+mn-lt"/>
                <a:ea typeface="+mn-ea"/>
                <a:cs typeface="+mn-cs"/>
              </a:rPr>
              <a:t>1. Introduction</a:t>
            </a:r>
            <a:br>
              <a:rPr lang="en-US" dirty="0"/>
            </a:br>
            <a:r>
              <a:rPr lang="en-US" sz="1200" b="0" i="0" kern="1200" dirty="0">
                <a:solidFill>
                  <a:schemeClr val="tx1"/>
                </a:solidFill>
                <a:effectLst/>
                <a:latin typeface="+mn-lt"/>
                <a:ea typeface="+mn-ea"/>
                <a:cs typeface="+mn-cs"/>
              </a:rPr>
              <a:t>2. Method</a:t>
            </a:r>
            <a:br>
              <a:rPr lang="en-US" dirty="0"/>
            </a:br>
            <a:r>
              <a:rPr lang="en-US" sz="1200" b="0" i="0" kern="1200" dirty="0">
                <a:solidFill>
                  <a:schemeClr val="tx1"/>
                </a:solidFill>
                <a:effectLst/>
                <a:latin typeface="+mn-lt"/>
                <a:ea typeface="+mn-ea"/>
                <a:cs typeface="+mn-cs"/>
              </a:rPr>
              <a:t>3. Results and Discussion</a:t>
            </a:r>
            <a:br>
              <a:rPr lang="en-US" dirty="0"/>
            </a:br>
            <a:r>
              <a:rPr lang="en-US" sz="1200" b="0" i="0" kern="1200" dirty="0">
                <a:solidFill>
                  <a:schemeClr val="tx1"/>
                </a:solidFill>
                <a:effectLst/>
                <a:latin typeface="+mn-lt"/>
                <a:ea typeface="+mn-ea"/>
                <a:cs typeface="+mn-cs"/>
              </a:rPr>
              <a:t>4. Conclusions</a:t>
            </a:r>
            <a:br>
              <a:rPr lang="en-US" dirty="0"/>
            </a:br>
            <a:endParaRPr lang="en-PH" dirty="0"/>
          </a:p>
        </p:txBody>
      </p:sp>
      <p:sp>
        <p:nvSpPr>
          <p:cNvPr id="4" name="Slide Number Placeholder 3"/>
          <p:cNvSpPr>
            <a:spLocks noGrp="1"/>
          </p:cNvSpPr>
          <p:nvPr>
            <p:ph type="sldNum" sz="quarter" idx="5"/>
          </p:nvPr>
        </p:nvSpPr>
        <p:spPr/>
        <p:txBody>
          <a:bodyPr/>
          <a:lstStyle/>
          <a:p>
            <a:fld id="{3653DF4D-776D-4977-9A77-BED00EADF9D8}" type="slidenum">
              <a:rPr lang="en-PH" smtClean="0"/>
              <a:t>2</a:t>
            </a:fld>
            <a:endParaRPr lang="en-PH"/>
          </a:p>
        </p:txBody>
      </p:sp>
    </p:spTree>
    <p:extLst>
      <p:ext uri="{BB962C8B-B14F-4D97-AF65-F5344CB8AC3E}">
        <p14:creationId xmlns:p14="http://schemas.microsoft.com/office/powerpoint/2010/main" val="1078865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Image Source: Damon Hall</a:t>
            </a:r>
          </a:p>
          <a:p>
            <a:r>
              <a:rPr lang="en-PH" dirty="0"/>
              <a:t>https://unsplash.com/photos/Bm4fA1CH4Hg</a:t>
            </a:r>
          </a:p>
        </p:txBody>
      </p:sp>
      <p:sp>
        <p:nvSpPr>
          <p:cNvPr id="4" name="Slide Number Placeholder 3"/>
          <p:cNvSpPr>
            <a:spLocks noGrp="1"/>
          </p:cNvSpPr>
          <p:nvPr>
            <p:ph type="sldNum" sz="quarter" idx="5"/>
          </p:nvPr>
        </p:nvSpPr>
        <p:spPr/>
        <p:txBody>
          <a:bodyPr/>
          <a:lstStyle/>
          <a:p>
            <a:fld id="{3653DF4D-776D-4977-9A77-BED00EADF9D8}" type="slidenum">
              <a:rPr lang="en-PH" smtClean="0"/>
              <a:t>3</a:t>
            </a:fld>
            <a:endParaRPr lang="en-PH"/>
          </a:p>
        </p:txBody>
      </p:sp>
    </p:spTree>
    <p:extLst>
      <p:ext uri="{BB962C8B-B14F-4D97-AF65-F5344CB8AC3E}">
        <p14:creationId xmlns:p14="http://schemas.microsoft.com/office/powerpoint/2010/main" val="2495963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Economic indicators portray the “big-picture” of a country or region in regards to the economy. A single indicator or a small set of indicators attempts to give you an idea of the overall economic health of a particular geography. It can help investors assess whether financial markets are in line with economic fundamentals or if there’s a mismatch. This indicates either a run-up in financial markets ahead of fundamentals or markets that are lagging behind. This information can be useful for investors when they’re making investment and asset allocation decisions.</a:t>
            </a:r>
          </a:p>
          <a:p>
            <a:r>
              <a:rPr lang="en-US" sz="1200" b="0" i="0" kern="1200" dirty="0">
                <a:solidFill>
                  <a:schemeClr val="tx1"/>
                </a:solidFill>
                <a:effectLst/>
                <a:latin typeface="+mn-lt"/>
                <a:ea typeface="+mn-ea"/>
                <a:cs typeface="+mn-cs"/>
              </a:rPr>
              <a:t>Whether it’s for ongoing monitoring or studying the fundamentals of an economy for the first time, the indicators will give investors a flavor of how a particular economy is faring. </a:t>
            </a:r>
            <a:endParaRPr lang="en-PH" dirty="0"/>
          </a:p>
        </p:txBody>
      </p:sp>
      <p:sp>
        <p:nvSpPr>
          <p:cNvPr id="4" name="Slide Number Placeholder 3"/>
          <p:cNvSpPr>
            <a:spLocks noGrp="1"/>
          </p:cNvSpPr>
          <p:nvPr>
            <p:ph type="sldNum" sz="quarter" idx="5"/>
          </p:nvPr>
        </p:nvSpPr>
        <p:spPr/>
        <p:txBody>
          <a:bodyPr/>
          <a:lstStyle/>
          <a:p>
            <a:fld id="{6AF580F7-3F9A-4A61-8538-5D33E83719E0}" type="slidenum">
              <a:rPr lang="en-PH" smtClean="0"/>
              <a:t>4</a:t>
            </a:fld>
            <a:endParaRPr lang="en-PH"/>
          </a:p>
        </p:txBody>
      </p:sp>
    </p:spTree>
    <p:extLst>
      <p:ext uri="{BB962C8B-B14F-4D97-AF65-F5344CB8AC3E}">
        <p14:creationId xmlns:p14="http://schemas.microsoft.com/office/powerpoint/2010/main" val="305634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https://unsplash.com/photos/SgraLCyISWs</a:t>
            </a:r>
          </a:p>
          <a:p>
            <a:endParaRPr lang="en-PH"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contrast, nations with mature economies already have developed infrastructure and facilities. They don’t need large investments in those cost-intensive areas. As a result, they generally don’t experience a high level of inflation. Also, higher inflation for developed countries has implications like reduced international competitiveness of goods produced. Their costs of production will be pushed higher. (Ashworth, 2015)</a:t>
            </a:r>
            <a:endParaRPr lang="en-PH" sz="1200" dirty="0"/>
          </a:p>
          <a:p>
            <a:endParaRPr lang="en-PH" dirty="0"/>
          </a:p>
        </p:txBody>
      </p:sp>
      <p:sp>
        <p:nvSpPr>
          <p:cNvPr id="4" name="Slide Number Placeholder 3"/>
          <p:cNvSpPr>
            <a:spLocks noGrp="1"/>
          </p:cNvSpPr>
          <p:nvPr>
            <p:ph type="sldNum" sz="quarter" idx="5"/>
          </p:nvPr>
        </p:nvSpPr>
        <p:spPr/>
        <p:txBody>
          <a:bodyPr/>
          <a:lstStyle/>
          <a:p>
            <a:fld id="{6AF580F7-3F9A-4A61-8538-5D33E83719E0}" type="slidenum">
              <a:rPr lang="en-PH" smtClean="0"/>
              <a:t>8</a:t>
            </a:fld>
            <a:endParaRPr lang="en-PH"/>
          </a:p>
        </p:txBody>
      </p:sp>
    </p:spTree>
    <p:extLst>
      <p:ext uri="{BB962C8B-B14F-4D97-AF65-F5344CB8AC3E}">
        <p14:creationId xmlns:p14="http://schemas.microsoft.com/office/powerpoint/2010/main" val="2123567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United States</a:t>
            </a:r>
          </a:p>
          <a:p>
            <a:r>
              <a:rPr lang="en-PH" dirty="0"/>
              <a:t>Hong Kong</a:t>
            </a:r>
          </a:p>
          <a:p>
            <a:r>
              <a:rPr lang="en-PH" dirty="0"/>
              <a:t>Japan</a:t>
            </a:r>
          </a:p>
          <a:p>
            <a:r>
              <a:rPr lang="en-PH" dirty="0"/>
              <a:t>China</a:t>
            </a:r>
          </a:p>
          <a:p>
            <a:r>
              <a:rPr lang="en-PH" dirty="0"/>
              <a:t>Singapore</a:t>
            </a:r>
          </a:p>
          <a:p>
            <a:r>
              <a:rPr lang="en-PH" dirty="0"/>
              <a:t>Germany</a:t>
            </a:r>
          </a:p>
          <a:p>
            <a:r>
              <a:rPr lang="en-PH" dirty="0"/>
              <a:t>Thailand</a:t>
            </a:r>
          </a:p>
          <a:p>
            <a:r>
              <a:rPr lang="en-PH" dirty="0"/>
              <a:t>South Korea</a:t>
            </a:r>
          </a:p>
          <a:p>
            <a:r>
              <a:rPr lang="en-PH" dirty="0"/>
              <a:t>Netherlands</a:t>
            </a:r>
          </a:p>
          <a:p>
            <a:r>
              <a:rPr lang="en-PH" dirty="0"/>
              <a:t>Taiwan</a:t>
            </a:r>
          </a:p>
          <a:p>
            <a:endParaRPr lang="en-PH" dirty="0"/>
          </a:p>
        </p:txBody>
      </p:sp>
      <p:sp>
        <p:nvSpPr>
          <p:cNvPr id="4" name="Slide Number Placeholder 3"/>
          <p:cNvSpPr>
            <a:spLocks noGrp="1"/>
          </p:cNvSpPr>
          <p:nvPr>
            <p:ph type="sldNum" sz="quarter" idx="5"/>
          </p:nvPr>
        </p:nvSpPr>
        <p:spPr/>
        <p:txBody>
          <a:bodyPr/>
          <a:lstStyle/>
          <a:p>
            <a:fld id="{6AF580F7-3F9A-4A61-8538-5D33E83719E0}" type="slidenum">
              <a:rPr lang="en-PH" smtClean="0"/>
              <a:t>10</a:t>
            </a:fld>
            <a:endParaRPr lang="en-PH"/>
          </a:p>
        </p:txBody>
      </p:sp>
    </p:spTree>
    <p:extLst>
      <p:ext uri="{BB962C8B-B14F-4D97-AF65-F5344CB8AC3E}">
        <p14:creationId xmlns:p14="http://schemas.microsoft.com/office/powerpoint/2010/main" val="3750095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u="none" strike="noStrike" kern="1200" dirty="0">
                <a:solidFill>
                  <a:schemeClr val="tx1"/>
                </a:solidFill>
                <a:effectLst/>
                <a:latin typeface="+mn-lt"/>
                <a:ea typeface="+mn-ea"/>
                <a:cs typeface="+mn-cs"/>
              </a:rPr>
              <a:t>USA_IM</a:t>
            </a:r>
            <a:r>
              <a:rPr lang="en-PH" dirty="0"/>
              <a:t> </a:t>
            </a:r>
            <a:r>
              <a:rPr lang="en-PH" sz="1200" b="0" i="0" u="none" strike="noStrike" kern="1200" dirty="0">
                <a:solidFill>
                  <a:schemeClr val="tx1"/>
                </a:solidFill>
                <a:effectLst/>
                <a:latin typeface="+mn-lt"/>
                <a:ea typeface="+mn-ea"/>
                <a:cs typeface="+mn-cs"/>
              </a:rPr>
              <a:t>USA_EX</a:t>
            </a:r>
            <a:r>
              <a:rPr lang="en-PH" dirty="0"/>
              <a:t> </a:t>
            </a:r>
            <a:r>
              <a:rPr lang="en-PH" sz="1200" b="0" i="0" u="none" strike="noStrike" kern="1200" dirty="0">
                <a:solidFill>
                  <a:schemeClr val="tx1"/>
                </a:solidFill>
                <a:effectLst/>
                <a:latin typeface="+mn-lt"/>
                <a:ea typeface="+mn-ea"/>
                <a:cs typeface="+mn-cs"/>
              </a:rPr>
              <a:t>HKG_IM</a:t>
            </a:r>
            <a:r>
              <a:rPr lang="en-PH" dirty="0"/>
              <a:t> </a:t>
            </a:r>
            <a:r>
              <a:rPr lang="en-PH" sz="1200" b="0" i="0" u="none" strike="noStrike" kern="1200" dirty="0">
                <a:solidFill>
                  <a:schemeClr val="tx1"/>
                </a:solidFill>
                <a:effectLst/>
                <a:latin typeface="+mn-lt"/>
                <a:ea typeface="+mn-ea"/>
                <a:cs typeface="+mn-cs"/>
              </a:rPr>
              <a:t>HKG_EX</a:t>
            </a:r>
            <a:r>
              <a:rPr lang="en-PH" dirty="0"/>
              <a:t> </a:t>
            </a:r>
            <a:r>
              <a:rPr lang="en-PH" sz="1200" b="0" i="0" u="none" strike="noStrike" kern="1200" dirty="0">
                <a:solidFill>
                  <a:schemeClr val="tx1"/>
                </a:solidFill>
                <a:effectLst/>
                <a:latin typeface="+mn-lt"/>
                <a:ea typeface="+mn-ea"/>
                <a:cs typeface="+mn-cs"/>
              </a:rPr>
              <a:t>JPN_IM</a:t>
            </a:r>
            <a:r>
              <a:rPr lang="en-PH" dirty="0"/>
              <a:t> </a:t>
            </a:r>
            <a:r>
              <a:rPr lang="en-PH" sz="1200" b="0" i="0" u="none" strike="noStrike" kern="1200" dirty="0">
                <a:solidFill>
                  <a:schemeClr val="tx1"/>
                </a:solidFill>
                <a:effectLst/>
                <a:latin typeface="+mn-lt"/>
                <a:ea typeface="+mn-ea"/>
                <a:cs typeface="+mn-cs"/>
              </a:rPr>
              <a:t>JPN_EX</a:t>
            </a:r>
            <a:r>
              <a:rPr lang="en-PH" dirty="0"/>
              <a:t> </a:t>
            </a:r>
            <a:r>
              <a:rPr lang="en-PH" sz="1200" b="0" i="0" u="none" strike="noStrike" kern="1200" dirty="0">
                <a:solidFill>
                  <a:schemeClr val="tx1"/>
                </a:solidFill>
                <a:effectLst/>
                <a:latin typeface="+mn-lt"/>
                <a:ea typeface="+mn-ea"/>
                <a:cs typeface="+mn-cs"/>
              </a:rPr>
              <a:t>CHN_IM</a:t>
            </a:r>
            <a:r>
              <a:rPr lang="en-PH" dirty="0"/>
              <a:t> </a:t>
            </a:r>
            <a:r>
              <a:rPr lang="en-PH" sz="1200" b="0" i="0" u="none" strike="noStrike" kern="1200" dirty="0">
                <a:solidFill>
                  <a:schemeClr val="tx1"/>
                </a:solidFill>
                <a:effectLst/>
                <a:latin typeface="+mn-lt"/>
                <a:ea typeface="+mn-ea"/>
                <a:cs typeface="+mn-cs"/>
              </a:rPr>
              <a:t>CHN_EX</a:t>
            </a:r>
            <a:r>
              <a:rPr lang="en-PH" dirty="0"/>
              <a:t> </a:t>
            </a:r>
            <a:r>
              <a:rPr lang="en-PH" sz="1200" b="0" i="0" u="none" strike="noStrike" kern="1200" dirty="0">
                <a:solidFill>
                  <a:schemeClr val="tx1"/>
                </a:solidFill>
                <a:effectLst/>
                <a:latin typeface="+mn-lt"/>
                <a:ea typeface="+mn-ea"/>
                <a:cs typeface="+mn-cs"/>
              </a:rPr>
              <a:t>SGP_IM</a:t>
            </a:r>
            <a:r>
              <a:rPr lang="en-PH" dirty="0"/>
              <a:t> </a:t>
            </a:r>
            <a:r>
              <a:rPr lang="en-PH" sz="1200" b="0" i="0" u="none" strike="noStrike" kern="1200" dirty="0">
                <a:solidFill>
                  <a:schemeClr val="tx1"/>
                </a:solidFill>
                <a:effectLst/>
                <a:latin typeface="+mn-lt"/>
                <a:ea typeface="+mn-ea"/>
                <a:cs typeface="+mn-cs"/>
              </a:rPr>
              <a:t>SGP_EX</a:t>
            </a:r>
            <a:r>
              <a:rPr lang="en-PH" dirty="0"/>
              <a:t> </a:t>
            </a:r>
            <a:r>
              <a:rPr lang="en-PH" sz="1200" b="0" i="0" u="none" strike="noStrike" kern="1200" dirty="0">
                <a:solidFill>
                  <a:schemeClr val="tx1"/>
                </a:solidFill>
                <a:effectLst/>
                <a:latin typeface="+mn-lt"/>
                <a:ea typeface="+mn-ea"/>
                <a:cs typeface="+mn-cs"/>
              </a:rPr>
              <a:t>GER_IM</a:t>
            </a:r>
            <a:r>
              <a:rPr lang="en-PH" dirty="0"/>
              <a:t> </a:t>
            </a:r>
            <a:r>
              <a:rPr lang="en-PH" sz="1200" b="0" i="0" u="none" strike="noStrike" kern="1200" dirty="0">
                <a:solidFill>
                  <a:schemeClr val="tx1"/>
                </a:solidFill>
                <a:effectLst/>
                <a:latin typeface="+mn-lt"/>
                <a:ea typeface="+mn-ea"/>
                <a:cs typeface="+mn-cs"/>
              </a:rPr>
              <a:t>GER_EX</a:t>
            </a:r>
            <a:r>
              <a:rPr lang="en-PH" dirty="0"/>
              <a:t> </a:t>
            </a:r>
            <a:r>
              <a:rPr lang="en-PH" sz="1200" b="0" i="0" u="none" strike="noStrike" kern="1200" dirty="0">
                <a:solidFill>
                  <a:schemeClr val="tx1"/>
                </a:solidFill>
                <a:effectLst/>
                <a:latin typeface="+mn-lt"/>
                <a:ea typeface="+mn-ea"/>
                <a:cs typeface="+mn-cs"/>
              </a:rPr>
              <a:t>THA_IM</a:t>
            </a:r>
            <a:r>
              <a:rPr lang="en-PH" dirty="0"/>
              <a:t> </a:t>
            </a:r>
            <a:r>
              <a:rPr lang="en-PH" sz="1200" b="0" i="0" u="none" strike="noStrike" kern="1200" dirty="0">
                <a:solidFill>
                  <a:schemeClr val="tx1"/>
                </a:solidFill>
                <a:effectLst/>
                <a:latin typeface="+mn-lt"/>
                <a:ea typeface="+mn-ea"/>
                <a:cs typeface="+mn-cs"/>
              </a:rPr>
              <a:t>THA_EX</a:t>
            </a:r>
            <a:r>
              <a:rPr lang="en-PH" dirty="0"/>
              <a:t> </a:t>
            </a:r>
            <a:r>
              <a:rPr lang="en-PH" sz="1200" b="0" i="0" u="none" strike="noStrike" kern="1200" dirty="0">
                <a:solidFill>
                  <a:schemeClr val="tx1"/>
                </a:solidFill>
                <a:effectLst/>
                <a:latin typeface="+mn-lt"/>
                <a:ea typeface="+mn-ea"/>
                <a:cs typeface="+mn-cs"/>
              </a:rPr>
              <a:t>KOR_IM</a:t>
            </a:r>
            <a:r>
              <a:rPr lang="en-PH" dirty="0"/>
              <a:t> </a:t>
            </a:r>
            <a:r>
              <a:rPr lang="en-PH" sz="1200" b="0" i="0" u="none" strike="noStrike" kern="1200" dirty="0">
                <a:solidFill>
                  <a:schemeClr val="tx1"/>
                </a:solidFill>
                <a:effectLst/>
                <a:latin typeface="+mn-lt"/>
                <a:ea typeface="+mn-ea"/>
                <a:cs typeface="+mn-cs"/>
              </a:rPr>
              <a:t>KOR_EX</a:t>
            </a:r>
            <a:r>
              <a:rPr lang="en-PH" dirty="0"/>
              <a:t> </a:t>
            </a:r>
            <a:r>
              <a:rPr lang="en-PH" sz="1200" b="0" i="0" u="none" strike="noStrike" kern="1200" dirty="0">
                <a:solidFill>
                  <a:schemeClr val="tx1"/>
                </a:solidFill>
                <a:effectLst/>
                <a:latin typeface="+mn-lt"/>
                <a:ea typeface="+mn-ea"/>
                <a:cs typeface="+mn-cs"/>
              </a:rPr>
              <a:t>NLD_IM</a:t>
            </a:r>
            <a:r>
              <a:rPr lang="en-PH" dirty="0"/>
              <a:t> </a:t>
            </a:r>
            <a:r>
              <a:rPr lang="en-PH" sz="1200" b="0" i="0" u="none" strike="noStrike" kern="1200" dirty="0">
                <a:solidFill>
                  <a:schemeClr val="tx1"/>
                </a:solidFill>
                <a:effectLst/>
                <a:latin typeface="+mn-lt"/>
                <a:ea typeface="+mn-ea"/>
                <a:cs typeface="+mn-cs"/>
              </a:rPr>
              <a:t>NLD_EX</a:t>
            </a:r>
            <a:r>
              <a:rPr lang="en-PH" dirty="0"/>
              <a:t> </a:t>
            </a:r>
            <a:r>
              <a:rPr lang="en-PH" sz="1200" b="0" i="0" u="none" strike="noStrike" kern="1200" dirty="0">
                <a:solidFill>
                  <a:schemeClr val="tx1"/>
                </a:solidFill>
                <a:effectLst/>
                <a:latin typeface="+mn-lt"/>
                <a:ea typeface="+mn-ea"/>
                <a:cs typeface="+mn-cs"/>
              </a:rPr>
              <a:t>TWN_IM</a:t>
            </a:r>
            <a:r>
              <a:rPr lang="en-PH" dirty="0"/>
              <a:t> </a:t>
            </a:r>
            <a:r>
              <a:rPr lang="en-PH" sz="1200" b="0" i="0" u="none" strike="noStrike" kern="1200" dirty="0">
                <a:solidFill>
                  <a:schemeClr val="tx1"/>
                </a:solidFill>
                <a:effectLst/>
                <a:latin typeface="+mn-lt"/>
                <a:ea typeface="+mn-ea"/>
                <a:cs typeface="+mn-cs"/>
              </a:rPr>
              <a:t>TWN_EX</a:t>
            </a:r>
            <a:r>
              <a:rPr lang="en-PH" dirty="0"/>
              <a:t> </a:t>
            </a:r>
          </a:p>
        </p:txBody>
      </p:sp>
      <p:sp>
        <p:nvSpPr>
          <p:cNvPr id="4" name="Slide Number Placeholder 3"/>
          <p:cNvSpPr>
            <a:spLocks noGrp="1"/>
          </p:cNvSpPr>
          <p:nvPr>
            <p:ph type="sldNum" sz="quarter" idx="5"/>
          </p:nvPr>
        </p:nvSpPr>
        <p:spPr/>
        <p:txBody>
          <a:bodyPr/>
          <a:lstStyle/>
          <a:p>
            <a:fld id="{6AF580F7-3F9A-4A61-8538-5D33E83719E0}" type="slidenum">
              <a:rPr lang="en-PH" smtClean="0"/>
              <a:t>12</a:t>
            </a:fld>
            <a:endParaRPr lang="en-PH"/>
          </a:p>
        </p:txBody>
      </p:sp>
    </p:spTree>
    <p:extLst>
      <p:ext uri="{BB962C8B-B14F-4D97-AF65-F5344CB8AC3E}">
        <p14:creationId xmlns:p14="http://schemas.microsoft.com/office/powerpoint/2010/main" val="3437217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library e1071 </a:t>
            </a:r>
            <a:r>
              <a:rPr lang="en-PH" dirty="0" err="1"/>
              <a:t>svm</a:t>
            </a:r>
            <a:endParaRPr lang="en-PH" dirty="0"/>
          </a:p>
        </p:txBody>
      </p:sp>
      <p:sp>
        <p:nvSpPr>
          <p:cNvPr id="4" name="Slide Number Placeholder 3"/>
          <p:cNvSpPr>
            <a:spLocks noGrp="1"/>
          </p:cNvSpPr>
          <p:nvPr>
            <p:ph type="sldNum" sz="quarter" idx="5"/>
          </p:nvPr>
        </p:nvSpPr>
        <p:spPr/>
        <p:txBody>
          <a:bodyPr/>
          <a:lstStyle/>
          <a:p>
            <a:fld id="{6AF580F7-3F9A-4A61-8538-5D33E83719E0}" type="slidenum">
              <a:rPr lang="en-PH" smtClean="0"/>
              <a:t>18</a:t>
            </a:fld>
            <a:endParaRPr lang="en-PH"/>
          </a:p>
        </p:txBody>
      </p:sp>
    </p:spTree>
    <p:extLst>
      <p:ext uri="{BB962C8B-B14F-4D97-AF65-F5344CB8AC3E}">
        <p14:creationId xmlns:p14="http://schemas.microsoft.com/office/powerpoint/2010/main" val="2337921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a:t>U is  your initial line and v is your </a:t>
            </a:r>
            <a:r>
              <a:rPr lang="en-PH" sz="1200" b="0" i="0" kern="1200" dirty="0">
                <a:solidFill>
                  <a:schemeClr val="tx1"/>
                </a:solidFill>
                <a:effectLst/>
                <a:latin typeface="+mn-lt"/>
                <a:ea typeface="+mn-ea"/>
                <a:cs typeface="+mn-cs"/>
              </a:rPr>
              <a:t>vector inner product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err="1">
                <a:solidFill>
                  <a:schemeClr val="tx1"/>
                </a:solidFill>
                <a:effectLst/>
                <a:latin typeface="+mn-lt"/>
                <a:ea typeface="+mn-ea"/>
                <a:cs typeface="+mn-cs"/>
              </a:rPr>
              <a:t>u_transpose</a:t>
            </a:r>
            <a:r>
              <a:rPr lang="en-US" sz="1200" b="0" i="0" kern="1200" dirty="0">
                <a:solidFill>
                  <a:schemeClr val="tx1"/>
                </a:solidFill>
                <a:effectLst/>
                <a:latin typeface="+mn-lt"/>
                <a:ea typeface="+mn-ea"/>
                <a:cs typeface="+mn-cs"/>
              </a:rPr>
              <a:t> * v is also called inner product</a:t>
            </a:r>
          </a:p>
          <a:p>
            <a:endParaRPr lang="en-PH" dirty="0"/>
          </a:p>
        </p:txBody>
      </p:sp>
      <p:sp>
        <p:nvSpPr>
          <p:cNvPr id="4" name="Slide Number Placeholder 3"/>
          <p:cNvSpPr>
            <a:spLocks noGrp="1"/>
          </p:cNvSpPr>
          <p:nvPr>
            <p:ph type="sldNum" sz="quarter" idx="5"/>
          </p:nvPr>
        </p:nvSpPr>
        <p:spPr/>
        <p:txBody>
          <a:bodyPr/>
          <a:lstStyle/>
          <a:p>
            <a:fld id="{6AF580F7-3F9A-4A61-8538-5D33E83719E0}" type="slidenum">
              <a:rPr lang="en-PH" smtClean="0"/>
              <a:t>23</a:t>
            </a:fld>
            <a:endParaRPr lang="en-PH"/>
          </a:p>
        </p:txBody>
      </p:sp>
    </p:spTree>
    <p:extLst>
      <p:ext uri="{BB962C8B-B14F-4D97-AF65-F5344CB8AC3E}">
        <p14:creationId xmlns:p14="http://schemas.microsoft.com/office/powerpoint/2010/main" val="3825796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3C9098B-9B89-4A80-B4E1-699435AC2F02}" type="datetime1">
              <a:rPr lang="en-PH" smtClean="0"/>
              <a:t>04/13/201919</a:t>
            </a:fld>
            <a:endParaRPr lang="en-PH"/>
          </a:p>
        </p:txBody>
      </p:sp>
      <p:sp>
        <p:nvSpPr>
          <p:cNvPr id="5" name="Footer Placeholder 4"/>
          <p:cNvSpPr>
            <a:spLocks noGrp="1"/>
          </p:cNvSpPr>
          <p:nvPr>
            <p:ph type="ftr" sz="quarter" idx="11"/>
          </p:nvPr>
        </p:nvSpPr>
        <p:spPr/>
        <p:txBody>
          <a:bodyPr/>
          <a:lstStyle/>
          <a:p>
            <a:r>
              <a:rPr lang="en-PH" dirty="0"/>
              <a:t>Systems Analysis &amp; Quantitative Methods in Natural Resources Management</a:t>
            </a:r>
          </a:p>
        </p:txBody>
      </p:sp>
      <p:sp>
        <p:nvSpPr>
          <p:cNvPr id="6" name="Slide Number Placeholder 5"/>
          <p:cNvSpPr>
            <a:spLocks noGrp="1"/>
          </p:cNvSpPr>
          <p:nvPr>
            <p:ph type="sldNum" sz="quarter" idx="12"/>
          </p:nvPr>
        </p:nvSpPr>
        <p:spPr/>
        <p:txBody>
          <a:bodyPr/>
          <a:lstStyle/>
          <a:p>
            <a:fld id="{7F92085F-028F-4E40-845E-51446ACBC3A1}"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9691344"/>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C81888-14D7-44D1-9F7E-01A15618D91B}" type="datetime1">
              <a:rPr lang="en-PH" smtClean="0"/>
              <a:t>04/13/201919</a:t>
            </a:fld>
            <a:endParaRPr lang="en-PH"/>
          </a:p>
        </p:txBody>
      </p:sp>
      <p:sp>
        <p:nvSpPr>
          <p:cNvPr id="5" name="Footer Placeholder 4"/>
          <p:cNvSpPr>
            <a:spLocks noGrp="1"/>
          </p:cNvSpPr>
          <p:nvPr>
            <p:ph type="ftr" sz="quarter" idx="11"/>
          </p:nvPr>
        </p:nvSpPr>
        <p:spPr/>
        <p:txBody>
          <a:bodyPr/>
          <a:lstStyle/>
          <a:p>
            <a:r>
              <a:rPr lang="en-PH" dirty="0"/>
              <a:t>Systems Analysis &amp; Quantitative Methods in Natural Resources Management</a:t>
            </a:r>
          </a:p>
        </p:txBody>
      </p:sp>
      <p:sp>
        <p:nvSpPr>
          <p:cNvPr id="6" name="Slide Number Placeholder 5"/>
          <p:cNvSpPr>
            <a:spLocks noGrp="1"/>
          </p:cNvSpPr>
          <p:nvPr>
            <p:ph type="sldNum" sz="quarter" idx="12"/>
          </p:nvPr>
        </p:nvSpPr>
        <p:spPr/>
        <p:txBody>
          <a:bodyPr/>
          <a:lstStyle/>
          <a:p>
            <a:fld id="{7F92085F-028F-4E40-845E-51446ACBC3A1}" type="slidenum">
              <a:rPr lang="en-PH" smtClean="0"/>
              <a:t>‹#›</a:t>
            </a:fld>
            <a:endParaRPr lang="en-PH"/>
          </a:p>
        </p:txBody>
      </p:sp>
    </p:spTree>
    <p:extLst>
      <p:ext uri="{BB962C8B-B14F-4D97-AF65-F5344CB8AC3E}">
        <p14:creationId xmlns:p14="http://schemas.microsoft.com/office/powerpoint/2010/main" val="2357025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D4FA615-2C39-4043-8FBD-0747C4BC150A}" type="datetime1">
              <a:rPr lang="en-PH" smtClean="0"/>
              <a:t>04/13/201919</a:t>
            </a:fld>
            <a:endParaRPr lang="en-PH"/>
          </a:p>
        </p:txBody>
      </p:sp>
      <p:sp>
        <p:nvSpPr>
          <p:cNvPr id="5" name="Footer Placeholder 4"/>
          <p:cNvSpPr>
            <a:spLocks noGrp="1"/>
          </p:cNvSpPr>
          <p:nvPr>
            <p:ph type="ftr" sz="quarter" idx="11"/>
          </p:nvPr>
        </p:nvSpPr>
        <p:spPr/>
        <p:txBody>
          <a:bodyPr/>
          <a:lstStyle>
            <a:lvl1pPr>
              <a:defRPr/>
            </a:lvl1pPr>
          </a:lstStyle>
          <a:p>
            <a:r>
              <a:rPr lang="en-PH" dirty="0"/>
              <a:t>Systems Analysis &amp; Quantitative Methods in Natural Resources Management</a:t>
            </a:r>
          </a:p>
        </p:txBody>
      </p:sp>
      <p:sp>
        <p:nvSpPr>
          <p:cNvPr id="6" name="Slide Number Placeholder 5"/>
          <p:cNvSpPr>
            <a:spLocks noGrp="1"/>
          </p:cNvSpPr>
          <p:nvPr>
            <p:ph type="sldNum" sz="quarter" idx="12"/>
          </p:nvPr>
        </p:nvSpPr>
        <p:spPr/>
        <p:txBody>
          <a:bodyPr/>
          <a:lstStyle/>
          <a:p>
            <a:fld id="{7F92085F-028F-4E40-845E-51446ACBC3A1}" type="slidenum">
              <a:rPr lang="en-PH" smtClean="0"/>
              <a:t>‹#›</a:t>
            </a:fld>
            <a:endParaRPr lang="en-PH"/>
          </a:p>
        </p:txBody>
      </p:sp>
    </p:spTree>
    <p:extLst>
      <p:ext uri="{BB962C8B-B14F-4D97-AF65-F5344CB8AC3E}">
        <p14:creationId xmlns:p14="http://schemas.microsoft.com/office/powerpoint/2010/main" val="1099406903"/>
      </p:ext>
    </p:extLst>
  </p:cSld>
  <p:clrMapOvr>
    <a:masterClrMapping/>
  </p:clrMapOvr>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73B485-CD97-48F8-9265-4411C918C1CC}" type="datetime1">
              <a:rPr lang="en-PH" smtClean="0"/>
              <a:t>04/13/201919</a:t>
            </a:fld>
            <a:endParaRPr lang="en-PH"/>
          </a:p>
        </p:txBody>
      </p:sp>
      <p:sp>
        <p:nvSpPr>
          <p:cNvPr id="5" name="Footer Placeholder 4"/>
          <p:cNvSpPr>
            <a:spLocks noGrp="1"/>
          </p:cNvSpPr>
          <p:nvPr>
            <p:ph type="ftr" sz="quarter" idx="11"/>
          </p:nvPr>
        </p:nvSpPr>
        <p:spPr/>
        <p:txBody>
          <a:bodyPr/>
          <a:lstStyle>
            <a:lvl1pPr>
              <a:defRPr/>
            </a:lvl1pPr>
          </a:lstStyle>
          <a:p>
            <a:r>
              <a:rPr lang="en-PH" dirty="0"/>
              <a:t>Systems Analysis &amp; Quantitative Methods in Natural Resources Management</a:t>
            </a:r>
          </a:p>
        </p:txBody>
      </p:sp>
      <p:sp>
        <p:nvSpPr>
          <p:cNvPr id="6" name="Slide Number Placeholder 5"/>
          <p:cNvSpPr>
            <a:spLocks noGrp="1"/>
          </p:cNvSpPr>
          <p:nvPr>
            <p:ph type="sldNum" sz="quarter" idx="12"/>
          </p:nvPr>
        </p:nvSpPr>
        <p:spPr/>
        <p:txBody>
          <a:bodyPr/>
          <a:lstStyle/>
          <a:p>
            <a:fld id="{7F92085F-028F-4E40-845E-51446ACBC3A1}" type="slidenum">
              <a:rPr lang="en-PH" smtClean="0"/>
              <a:t>‹#›</a:t>
            </a:fld>
            <a:endParaRPr lang="en-PH"/>
          </a:p>
        </p:txBody>
      </p:sp>
    </p:spTree>
    <p:extLst>
      <p:ext uri="{BB962C8B-B14F-4D97-AF65-F5344CB8AC3E}">
        <p14:creationId xmlns:p14="http://schemas.microsoft.com/office/powerpoint/2010/main" val="925707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A46D5E-DC46-4E2F-B38D-9902547AE106}" type="datetime1">
              <a:rPr lang="en-PH" smtClean="0"/>
              <a:t>04/13/201919</a:t>
            </a:fld>
            <a:endParaRPr lang="en-PH"/>
          </a:p>
        </p:txBody>
      </p:sp>
      <p:sp>
        <p:nvSpPr>
          <p:cNvPr id="5" name="Footer Placeholder 4"/>
          <p:cNvSpPr>
            <a:spLocks noGrp="1"/>
          </p:cNvSpPr>
          <p:nvPr>
            <p:ph type="ftr" sz="quarter" idx="11"/>
          </p:nvPr>
        </p:nvSpPr>
        <p:spPr/>
        <p:txBody>
          <a:bodyPr/>
          <a:lstStyle/>
          <a:p>
            <a:r>
              <a:rPr lang="en-PH" dirty="0"/>
              <a:t>Systems Analysis &amp; Quantitative Methods in Natural Resources Management</a:t>
            </a:r>
          </a:p>
        </p:txBody>
      </p:sp>
      <p:sp>
        <p:nvSpPr>
          <p:cNvPr id="6" name="Slide Number Placeholder 5"/>
          <p:cNvSpPr>
            <a:spLocks noGrp="1"/>
          </p:cNvSpPr>
          <p:nvPr>
            <p:ph type="sldNum" sz="quarter" idx="12"/>
          </p:nvPr>
        </p:nvSpPr>
        <p:spPr/>
        <p:txBody>
          <a:bodyPr/>
          <a:lstStyle/>
          <a:p>
            <a:fld id="{7F92085F-028F-4E40-845E-51446ACBC3A1}" type="slidenum">
              <a:rPr lang="en-PH" smtClean="0"/>
              <a:t>‹#›</a:t>
            </a:fld>
            <a:endParaRPr lang="en-PH"/>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397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A30358-0AA4-4C7A-8DF6-F1CBB8BA77D5}" type="datetime1">
              <a:rPr lang="en-PH" smtClean="0"/>
              <a:t>04/13/201919</a:t>
            </a:fld>
            <a:endParaRPr lang="en-PH"/>
          </a:p>
        </p:txBody>
      </p:sp>
      <p:sp>
        <p:nvSpPr>
          <p:cNvPr id="6" name="Footer Placeholder 5"/>
          <p:cNvSpPr>
            <a:spLocks noGrp="1"/>
          </p:cNvSpPr>
          <p:nvPr>
            <p:ph type="ftr" sz="quarter" idx="11"/>
          </p:nvPr>
        </p:nvSpPr>
        <p:spPr/>
        <p:txBody>
          <a:bodyPr/>
          <a:lstStyle/>
          <a:p>
            <a:r>
              <a:rPr lang="en-PH" dirty="0"/>
              <a:t>Systems Analysis &amp; Quantitative Methods in Natural Resources Management</a:t>
            </a:r>
          </a:p>
        </p:txBody>
      </p:sp>
      <p:sp>
        <p:nvSpPr>
          <p:cNvPr id="7" name="Slide Number Placeholder 6"/>
          <p:cNvSpPr>
            <a:spLocks noGrp="1"/>
          </p:cNvSpPr>
          <p:nvPr>
            <p:ph type="sldNum" sz="quarter" idx="12"/>
          </p:nvPr>
        </p:nvSpPr>
        <p:spPr/>
        <p:txBody>
          <a:bodyPr/>
          <a:lstStyle/>
          <a:p>
            <a:fld id="{7F92085F-028F-4E40-845E-51446ACBC3A1}" type="slidenum">
              <a:rPr lang="en-PH" smtClean="0"/>
              <a:t>‹#›</a:t>
            </a:fld>
            <a:endParaRPr lang="en-PH"/>
          </a:p>
        </p:txBody>
      </p:sp>
    </p:spTree>
    <p:extLst>
      <p:ext uri="{BB962C8B-B14F-4D97-AF65-F5344CB8AC3E}">
        <p14:creationId xmlns:p14="http://schemas.microsoft.com/office/powerpoint/2010/main" val="1847729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B11E6B-2D02-4633-AA49-4005DD1A0D14}" type="datetime1">
              <a:rPr lang="en-PH" smtClean="0"/>
              <a:t>04/13/201919</a:t>
            </a:fld>
            <a:endParaRPr lang="en-PH"/>
          </a:p>
        </p:txBody>
      </p:sp>
      <p:sp>
        <p:nvSpPr>
          <p:cNvPr id="8" name="Footer Placeholder 7"/>
          <p:cNvSpPr>
            <a:spLocks noGrp="1"/>
          </p:cNvSpPr>
          <p:nvPr>
            <p:ph type="ftr" sz="quarter" idx="11"/>
          </p:nvPr>
        </p:nvSpPr>
        <p:spPr/>
        <p:txBody>
          <a:bodyPr/>
          <a:lstStyle>
            <a:lvl1pPr>
              <a:defRPr/>
            </a:lvl1pPr>
          </a:lstStyle>
          <a:p>
            <a:r>
              <a:rPr lang="en-PH" dirty="0"/>
              <a:t>Systems Analysis &amp; Quantitative Methods in Natural Resources Management</a:t>
            </a:r>
          </a:p>
        </p:txBody>
      </p:sp>
      <p:sp>
        <p:nvSpPr>
          <p:cNvPr id="9" name="Slide Number Placeholder 8"/>
          <p:cNvSpPr>
            <a:spLocks noGrp="1"/>
          </p:cNvSpPr>
          <p:nvPr>
            <p:ph type="sldNum" sz="quarter" idx="12"/>
          </p:nvPr>
        </p:nvSpPr>
        <p:spPr/>
        <p:txBody>
          <a:bodyPr/>
          <a:lstStyle/>
          <a:p>
            <a:fld id="{7F92085F-028F-4E40-845E-51446ACBC3A1}" type="slidenum">
              <a:rPr lang="en-PH" smtClean="0"/>
              <a:t>‹#›</a:t>
            </a:fld>
            <a:endParaRPr lang="en-PH"/>
          </a:p>
        </p:txBody>
      </p:sp>
    </p:spTree>
    <p:extLst>
      <p:ext uri="{BB962C8B-B14F-4D97-AF65-F5344CB8AC3E}">
        <p14:creationId xmlns:p14="http://schemas.microsoft.com/office/powerpoint/2010/main" val="700361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1D53290-EA59-454E-8E7C-4310C74CCD0B}" type="datetime1">
              <a:rPr lang="en-PH" smtClean="0"/>
              <a:t>04/13/201919</a:t>
            </a:fld>
            <a:endParaRPr lang="en-PH"/>
          </a:p>
        </p:txBody>
      </p:sp>
      <p:sp>
        <p:nvSpPr>
          <p:cNvPr id="4" name="Footer Placeholder 3"/>
          <p:cNvSpPr>
            <a:spLocks noGrp="1"/>
          </p:cNvSpPr>
          <p:nvPr>
            <p:ph type="ftr" sz="quarter" idx="11"/>
          </p:nvPr>
        </p:nvSpPr>
        <p:spPr/>
        <p:txBody>
          <a:bodyPr/>
          <a:lstStyle>
            <a:lvl1pPr>
              <a:defRPr/>
            </a:lvl1pPr>
          </a:lstStyle>
          <a:p>
            <a:r>
              <a:rPr lang="en-PH" dirty="0"/>
              <a:t>Systems Analysis &amp; Quantitative Methods in Natural Resources Management</a:t>
            </a:r>
          </a:p>
        </p:txBody>
      </p:sp>
      <p:sp>
        <p:nvSpPr>
          <p:cNvPr id="5" name="Slide Number Placeholder 4"/>
          <p:cNvSpPr>
            <a:spLocks noGrp="1"/>
          </p:cNvSpPr>
          <p:nvPr>
            <p:ph type="sldNum" sz="quarter" idx="12"/>
          </p:nvPr>
        </p:nvSpPr>
        <p:spPr/>
        <p:txBody>
          <a:bodyPr/>
          <a:lstStyle/>
          <a:p>
            <a:fld id="{7F92085F-028F-4E40-845E-51446ACBC3A1}" type="slidenum">
              <a:rPr lang="en-PH" smtClean="0"/>
              <a:t>‹#›</a:t>
            </a:fld>
            <a:endParaRPr lang="en-PH"/>
          </a:p>
        </p:txBody>
      </p:sp>
    </p:spTree>
    <p:extLst>
      <p:ext uri="{BB962C8B-B14F-4D97-AF65-F5344CB8AC3E}">
        <p14:creationId xmlns:p14="http://schemas.microsoft.com/office/powerpoint/2010/main" val="933965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781D064-8ECF-4EAD-974D-9B78174698CC}" type="datetime1">
              <a:rPr lang="en-PH" smtClean="0"/>
              <a:t>04/13/201919</a:t>
            </a:fld>
            <a:endParaRPr lang="en-PH"/>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PH" dirty="0"/>
              <a:t>Systems Analysis &amp; Quantitative Methods in Natural Resources Management</a:t>
            </a:r>
          </a:p>
        </p:txBody>
      </p:sp>
      <p:sp>
        <p:nvSpPr>
          <p:cNvPr id="9" name="Slide Number Placeholder 8"/>
          <p:cNvSpPr>
            <a:spLocks noGrp="1"/>
          </p:cNvSpPr>
          <p:nvPr>
            <p:ph type="sldNum" sz="quarter" idx="12"/>
          </p:nvPr>
        </p:nvSpPr>
        <p:spPr/>
        <p:txBody>
          <a:bodyPr/>
          <a:lstStyle/>
          <a:p>
            <a:fld id="{7F92085F-028F-4E40-845E-51446ACBC3A1}" type="slidenum">
              <a:rPr lang="en-PH" smtClean="0"/>
              <a:t>‹#›</a:t>
            </a:fld>
            <a:endParaRPr lang="en-PH"/>
          </a:p>
        </p:txBody>
      </p:sp>
    </p:spTree>
    <p:extLst>
      <p:ext uri="{BB962C8B-B14F-4D97-AF65-F5344CB8AC3E}">
        <p14:creationId xmlns:p14="http://schemas.microsoft.com/office/powerpoint/2010/main" val="586613131"/>
      </p:ext>
    </p:extLst>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6C13B54-6438-469A-B77A-E4AAC9276254}" type="datetime1">
              <a:rPr lang="en-PH" smtClean="0"/>
              <a:t>04/13/201919</a:t>
            </a:fld>
            <a:endParaRPr lang="en-PH"/>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PH" dirty="0"/>
              <a:t>Systems Analysis &amp; Quantitative Methods in Natural Resources Management</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F92085F-028F-4E40-845E-51446ACBC3A1}" type="slidenum">
              <a:rPr lang="en-PH" smtClean="0"/>
              <a:t>‹#›</a:t>
            </a:fld>
            <a:endParaRPr lang="en-PH"/>
          </a:p>
        </p:txBody>
      </p:sp>
    </p:spTree>
    <p:extLst>
      <p:ext uri="{BB962C8B-B14F-4D97-AF65-F5344CB8AC3E}">
        <p14:creationId xmlns:p14="http://schemas.microsoft.com/office/powerpoint/2010/main" val="491427720"/>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A4438A-0127-42A0-B227-E78022FA7C15}" type="datetime1">
              <a:rPr lang="en-PH" smtClean="0"/>
              <a:t>04/13/201919</a:t>
            </a:fld>
            <a:endParaRPr lang="en-PH"/>
          </a:p>
        </p:txBody>
      </p:sp>
      <p:sp>
        <p:nvSpPr>
          <p:cNvPr id="6" name="Footer Placeholder 5"/>
          <p:cNvSpPr>
            <a:spLocks noGrp="1"/>
          </p:cNvSpPr>
          <p:nvPr>
            <p:ph type="ftr" sz="quarter" idx="11"/>
          </p:nvPr>
        </p:nvSpPr>
        <p:spPr/>
        <p:txBody>
          <a:bodyPr/>
          <a:lstStyle>
            <a:lvl1pPr>
              <a:defRPr/>
            </a:lvl1pPr>
          </a:lstStyle>
          <a:p>
            <a:r>
              <a:rPr lang="en-PH" dirty="0"/>
              <a:t>Systems Analysis &amp; Quantitative Methods in Natural Resources Management</a:t>
            </a:r>
          </a:p>
        </p:txBody>
      </p:sp>
      <p:sp>
        <p:nvSpPr>
          <p:cNvPr id="7" name="Slide Number Placeholder 6"/>
          <p:cNvSpPr>
            <a:spLocks noGrp="1"/>
          </p:cNvSpPr>
          <p:nvPr>
            <p:ph type="sldNum" sz="quarter" idx="12"/>
          </p:nvPr>
        </p:nvSpPr>
        <p:spPr/>
        <p:txBody>
          <a:bodyPr/>
          <a:lstStyle/>
          <a:p>
            <a:fld id="{7F92085F-028F-4E40-845E-51446ACBC3A1}" type="slidenum">
              <a:rPr lang="en-PH" smtClean="0"/>
              <a:t>‹#›</a:t>
            </a:fld>
            <a:endParaRPr lang="en-PH"/>
          </a:p>
        </p:txBody>
      </p:sp>
    </p:spTree>
    <p:extLst>
      <p:ext uri="{BB962C8B-B14F-4D97-AF65-F5344CB8AC3E}">
        <p14:creationId xmlns:p14="http://schemas.microsoft.com/office/powerpoint/2010/main" val="4261806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1" y="6459785"/>
            <a:ext cx="1280160" cy="365125"/>
          </a:xfrm>
          <a:prstGeom prst="rect">
            <a:avLst/>
          </a:prstGeom>
        </p:spPr>
        <p:txBody>
          <a:bodyPr vert="horz" lIns="91440" tIns="45720" rIns="91440" bIns="45720" rtlCol="0" anchor="ctr"/>
          <a:lstStyle>
            <a:lvl1pPr algn="l">
              <a:defRPr sz="900">
                <a:solidFill>
                  <a:srgbClr val="FFFFFF"/>
                </a:solidFill>
              </a:defRPr>
            </a:lvl1pPr>
          </a:lstStyle>
          <a:p>
            <a:fld id="{A1CAB907-E877-46C9-9132-80557BA09FA7}" type="datetime1">
              <a:rPr lang="en-PH" smtClean="0"/>
              <a:t>04/13/201919</a:t>
            </a:fld>
            <a:endParaRPr lang="en-PH"/>
          </a:p>
        </p:txBody>
      </p:sp>
      <p:sp>
        <p:nvSpPr>
          <p:cNvPr id="5" name="Footer Placeholder 4"/>
          <p:cNvSpPr>
            <a:spLocks noGrp="1"/>
          </p:cNvSpPr>
          <p:nvPr>
            <p:ph type="ftr" sz="quarter" idx="3"/>
          </p:nvPr>
        </p:nvSpPr>
        <p:spPr>
          <a:xfrm>
            <a:off x="2532888" y="6459785"/>
            <a:ext cx="7196328"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PH" dirty="0"/>
              <a:t>Systems Analysis &amp; Quantitative Methods in Natural Resources Management</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F92085F-028F-4E40-845E-51446ACBC3A1}" type="slidenum">
              <a:rPr lang="en-PH" smtClean="0"/>
              <a:t>‹#›</a:t>
            </a:fld>
            <a:endParaRPr lang="en-PH"/>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26493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53.jpeg"/><Relationship Id="rId7" Type="http://schemas.openxmlformats.org/officeDocument/2006/relationships/image" Target="../media/image45.jpeg"/><Relationship Id="rId12"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7.jpeg"/><Relationship Id="rId11" Type="http://schemas.openxmlformats.org/officeDocument/2006/relationships/image" Target="../media/image37.jpeg"/><Relationship Id="rId5" Type="http://schemas.openxmlformats.org/officeDocument/2006/relationships/image" Target="../media/image49.jpeg"/><Relationship Id="rId10" Type="http://schemas.openxmlformats.org/officeDocument/2006/relationships/image" Target="../media/image39.jpeg"/><Relationship Id="rId4" Type="http://schemas.openxmlformats.org/officeDocument/2006/relationships/image" Target="../media/image51.jpeg"/><Relationship Id="rId9"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9.jpeg"/><Relationship Id="rId4" Type="http://schemas.openxmlformats.org/officeDocument/2006/relationships/image" Target="../media/image41.jpeg"/></Relationships>
</file>

<file path=ppt/slides/_rels/slide3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hyperlink" Target="https://machinelearningmastery.com/arima-for-time-series-forecasting-with-python/" TargetMode="External"/><Relationship Id="rId2" Type="http://schemas.openxmlformats.org/officeDocument/2006/relationships/hyperlink" Target="https://finance.yahoo.com/news/economic-growth-why-important-162936556.html" TargetMode="External"/><Relationship Id="rId1" Type="http://schemas.openxmlformats.org/officeDocument/2006/relationships/slideLayout" Target="../slideLayouts/slideLayout8.xml"/><Relationship Id="rId6" Type="http://schemas.openxmlformats.org/officeDocument/2006/relationships/hyperlink" Target="http://www.worldstopexports.com/philippines-top-import-partners/" TargetMode="External"/><Relationship Id="rId5" Type="http://schemas.openxmlformats.org/officeDocument/2006/relationships/hyperlink" Target="https://towardsdatascience.com/https-medium-com-pupalerushikesh-svm-f4b42800e989" TargetMode="External"/><Relationship Id="rId4" Type="http://schemas.openxmlformats.org/officeDocument/2006/relationships/hyperlink" Target="https://www.investopedia.com/articles/investing/100813/interesting-facts-about-imports-and-exports.asp"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openstat.psa.gov.ph/PXWeb/pxweb/en/DB/DB__2L/?rxid=bdf9d8da-96f1-4100-ae09-18cb3eaeb313" TargetMode="External"/><Relationship Id="rId1" Type="http://schemas.openxmlformats.org/officeDocument/2006/relationships/slideLayout" Target="../slideLayouts/slideLayout8.xml"/><Relationship Id="rId4" Type="http://schemas.openxmlformats.org/officeDocument/2006/relationships/image" Target="../media/image3.jp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ew York Times newspaper">
            <a:extLst>
              <a:ext uri="{FF2B5EF4-FFF2-40B4-BE49-F238E27FC236}">
                <a16:creationId xmlns:a16="http://schemas.microsoft.com/office/drawing/2014/main" id="{123D4010-0EC4-435E-82AE-0350AA347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16" y="-685800"/>
            <a:ext cx="12265116" cy="818083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B02B1A7-D1E5-4F4A-9E86-CA8D4ECF7698}"/>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7A7A48F2-293B-4950-8877-26A44CBB0D07}"/>
              </a:ext>
            </a:extLst>
          </p:cNvPr>
          <p:cNvSpPr>
            <a:spLocks noGrp="1"/>
          </p:cNvSpPr>
          <p:nvPr>
            <p:ph type="sldNum" sz="quarter" idx="12"/>
          </p:nvPr>
        </p:nvSpPr>
        <p:spPr/>
        <p:txBody>
          <a:bodyPr/>
          <a:lstStyle/>
          <a:p>
            <a:fld id="{7F92085F-028F-4E40-845E-51446ACBC3A1}" type="slidenum">
              <a:rPr lang="en-PH" smtClean="0"/>
              <a:t>1</a:t>
            </a:fld>
            <a:endParaRPr lang="en-PH"/>
          </a:p>
        </p:txBody>
      </p:sp>
    </p:spTree>
    <p:extLst>
      <p:ext uri="{BB962C8B-B14F-4D97-AF65-F5344CB8AC3E}">
        <p14:creationId xmlns:p14="http://schemas.microsoft.com/office/powerpoint/2010/main" val="157020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379AC-0F87-4C3F-B4D2-92658394E9AC}"/>
              </a:ext>
            </a:extLst>
          </p:cNvPr>
          <p:cNvSpPr>
            <a:spLocks noGrp="1"/>
          </p:cNvSpPr>
          <p:nvPr>
            <p:ph type="title"/>
          </p:nvPr>
        </p:nvSpPr>
        <p:spPr>
          <a:xfrm>
            <a:off x="1097280" y="286603"/>
            <a:ext cx="10058400" cy="1450757"/>
          </a:xfrm>
        </p:spPr>
        <p:txBody>
          <a:bodyPr/>
          <a:lstStyle/>
          <a:p>
            <a:r>
              <a:rPr lang="en-PH" dirty="0"/>
              <a:t>Philippines Top Trading Partners</a:t>
            </a:r>
          </a:p>
        </p:txBody>
      </p:sp>
      <p:sp>
        <p:nvSpPr>
          <p:cNvPr id="4" name="Footer Placeholder 3">
            <a:extLst>
              <a:ext uri="{FF2B5EF4-FFF2-40B4-BE49-F238E27FC236}">
                <a16:creationId xmlns:a16="http://schemas.microsoft.com/office/drawing/2014/main" id="{0E4BA498-2527-4007-8F40-C48B9475BC0E}"/>
              </a:ext>
            </a:extLst>
          </p:cNvPr>
          <p:cNvSpPr>
            <a:spLocks noGrp="1"/>
          </p:cNvSpPr>
          <p:nvPr>
            <p:ph type="ftr" sz="quarter" idx="11"/>
          </p:nvPr>
        </p:nvSpPr>
        <p:spPr>
          <a:xfrm>
            <a:off x="2532888" y="6459785"/>
            <a:ext cx="7196328" cy="365125"/>
          </a:xfrm>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DF913B55-DF54-4DD1-9456-DD92A6F0A1A2}"/>
              </a:ext>
            </a:extLst>
          </p:cNvPr>
          <p:cNvSpPr>
            <a:spLocks noGrp="1"/>
          </p:cNvSpPr>
          <p:nvPr>
            <p:ph type="sldNum" sz="quarter" idx="12"/>
          </p:nvPr>
        </p:nvSpPr>
        <p:spPr>
          <a:xfrm>
            <a:off x="9900458" y="6459785"/>
            <a:ext cx="1312025" cy="365125"/>
          </a:xfrm>
        </p:spPr>
        <p:txBody>
          <a:bodyPr/>
          <a:lstStyle/>
          <a:p>
            <a:fld id="{7F92085F-028F-4E40-845E-51446ACBC3A1}" type="slidenum">
              <a:rPr lang="en-PH" smtClean="0"/>
              <a:t>10</a:t>
            </a:fld>
            <a:endParaRPr lang="en-PH"/>
          </a:p>
        </p:txBody>
      </p:sp>
      <p:pic>
        <p:nvPicPr>
          <p:cNvPr id="8194" name="Picture 2" descr="Flag of United States">
            <a:extLst>
              <a:ext uri="{FF2B5EF4-FFF2-40B4-BE49-F238E27FC236}">
                <a16:creationId xmlns:a16="http://schemas.microsoft.com/office/drawing/2014/main" id="{A97E15EC-6F8B-42DE-B2B2-6F8FB68493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17317"/>
          <a:stretch/>
        </p:blipFill>
        <p:spPr bwMode="auto">
          <a:xfrm>
            <a:off x="1153428" y="1868154"/>
            <a:ext cx="198114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File:Flag of Hong Kong.svg">
            <a:extLst>
              <a:ext uri="{FF2B5EF4-FFF2-40B4-BE49-F238E27FC236}">
                <a16:creationId xmlns:a16="http://schemas.microsoft.com/office/drawing/2014/main" id="{E908EBF6-3127-4E92-8661-2CEBD4FD1C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198" y="2030971"/>
            <a:ext cx="1891182"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Flag of Japan">
            <a:extLst>
              <a:ext uri="{FF2B5EF4-FFF2-40B4-BE49-F238E27FC236}">
                <a16:creationId xmlns:a16="http://schemas.microsoft.com/office/drawing/2014/main" id="{1ACBF649-02E4-416B-9BC8-F1F328047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947" y="2324582"/>
            <a:ext cx="1888371"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Flag of People's Republic of China">
            <a:extLst>
              <a:ext uri="{FF2B5EF4-FFF2-40B4-BE49-F238E27FC236}">
                <a16:creationId xmlns:a16="http://schemas.microsoft.com/office/drawing/2014/main" id="{44D24838-615C-4EDD-8247-23FDE4DFD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4086" y="2562235"/>
            <a:ext cx="188837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Flag of Singapore">
            <a:extLst>
              <a:ext uri="{FF2B5EF4-FFF2-40B4-BE49-F238E27FC236}">
                <a16:creationId xmlns:a16="http://schemas.microsoft.com/office/drawing/2014/main" id="{43182F89-A03A-44EA-B98F-768F26885A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33823" y="2899659"/>
            <a:ext cx="188837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Flag of Germany">
            <a:extLst>
              <a:ext uri="{FF2B5EF4-FFF2-40B4-BE49-F238E27FC236}">
                <a16:creationId xmlns:a16="http://schemas.microsoft.com/office/drawing/2014/main" id="{7F9F2CE8-13E1-497F-B962-8C1DD7DFFD5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9382" y="3615378"/>
            <a:ext cx="2100000"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Flag of Thailand">
            <a:extLst>
              <a:ext uri="{FF2B5EF4-FFF2-40B4-BE49-F238E27FC236}">
                <a16:creationId xmlns:a16="http://schemas.microsoft.com/office/drawing/2014/main" id="{0FADCE0E-065A-4B3B-AC08-63B383458C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5384" y="3846071"/>
            <a:ext cx="1888371"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Flag of South Korea">
            <a:extLst>
              <a:ext uri="{FF2B5EF4-FFF2-40B4-BE49-F238E27FC236}">
                <a16:creationId xmlns:a16="http://schemas.microsoft.com/office/drawing/2014/main" id="{9A0EB994-B313-426F-A21B-54B7F448D3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2993" y="4148301"/>
            <a:ext cx="1888371"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212" name="Picture 20" descr="Flag of Netherlands">
            <a:extLst>
              <a:ext uri="{FF2B5EF4-FFF2-40B4-BE49-F238E27FC236}">
                <a16:creationId xmlns:a16="http://schemas.microsoft.com/office/drawing/2014/main" id="{6392D3CC-432F-4DA9-9A23-7AA40CE416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68402" y="4308296"/>
            <a:ext cx="188837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8214" name="Picture 22" descr="Flag of Republic of China">
            <a:extLst>
              <a:ext uri="{FF2B5EF4-FFF2-40B4-BE49-F238E27FC236}">
                <a16:creationId xmlns:a16="http://schemas.microsoft.com/office/drawing/2014/main" id="{A0CAE320-3FC1-4AEA-8035-9BFC671E9E1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12166" y="4778301"/>
            <a:ext cx="1888371"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7262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 calcmode="lin" valueType="num">
                                      <p:cBhvr>
                                        <p:cTn id="7" dur="500" fill="hold"/>
                                        <p:tgtEl>
                                          <p:spTgt spid="8194"/>
                                        </p:tgtEl>
                                        <p:attrNameLst>
                                          <p:attrName>ppt_w</p:attrName>
                                        </p:attrNameLst>
                                      </p:cBhvr>
                                      <p:tavLst>
                                        <p:tav tm="0">
                                          <p:val>
                                            <p:fltVal val="0"/>
                                          </p:val>
                                        </p:tav>
                                        <p:tav tm="100000">
                                          <p:val>
                                            <p:strVal val="#ppt_w"/>
                                          </p:val>
                                        </p:tav>
                                      </p:tavLst>
                                    </p:anim>
                                    <p:anim calcmode="lin" valueType="num">
                                      <p:cBhvr>
                                        <p:cTn id="8" dur="500" fill="hold"/>
                                        <p:tgtEl>
                                          <p:spTgt spid="8194"/>
                                        </p:tgtEl>
                                        <p:attrNameLst>
                                          <p:attrName>ppt_h</p:attrName>
                                        </p:attrNameLst>
                                      </p:cBhvr>
                                      <p:tavLst>
                                        <p:tav tm="0">
                                          <p:val>
                                            <p:fltVal val="0"/>
                                          </p:val>
                                        </p:tav>
                                        <p:tav tm="100000">
                                          <p:val>
                                            <p:strVal val="#ppt_h"/>
                                          </p:val>
                                        </p:tav>
                                      </p:tavLst>
                                    </p:anim>
                                    <p:animEffect transition="in" filter="fade">
                                      <p:cBhvr>
                                        <p:cTn id="9" dur="500"/>
                                        <p:tgtEl>
                                          <p:spTgt spid="819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8198"/>
                                        </p:tgtEl>
                                        <p:attrNameLst>
                                          <p:attrName>style.visibility</p:attrName>
                                        </p:attrNameLst>
                                      </p:cBhvr>
                                      <p:to>
                                        <p:strVal val="visible"/>
                                      </p:to>
                                    </p:set>
                                    <p:anim calcmode="lin" valueType="num">
                                      <p:cBhvr>
                                        <p:cTn id="13" dur="500" fill="hold"/>
                                        <p:tgtEl>
                                          <p:spTgt spid="8198"/>
                                        </p:tgtEl>
                                        <p:attrNameLst>
                                          <p:attrName>ppt_w</p:attrName>
                                        </p:attrNameLst>
                                      </p:cBhvr>
                                      <p:tavLst>
                                        <p:tav tm="0">
                                          <p:val>
                                            <p:fltVal val="0"/>
                                          </p:val>
                                        </p:tav>
                                        <p:tav tm="100000">
                                          <p:val>
                                            <p:strVal val="#ppt_w"/>
                                          </p:val>
                                        </p:tav>
                                      </p:tavLst>
                                    </p:anim>
                                    <p:anim calcmode="lin" valueType="num">
                                      <p:cBhvr>
                                        <p:cTn id="14" dur="500" fill="hold"/>
                                        <p:tgtEl>
                                          <p:spTgt spid="8198"/>
                                        </p:tgtEl>
                                        <p:attrNameLst>
                                          <p:attrName>ppt_h</p:attrName>
                                        </p:attrNameLst>
                                      </p:cBhvr>
                                      <p:tavLst>
                                        <p:tav tm="0">
                                          <p:val>
                                            <p:fltVal val="0"/>
                                          </p:val>
                                        </p:tav>
                                        <p:tav tm="100000">
                                          <p:val>
                                            <p:strVal val="#ppt_h"/>
                                          </p:val>
                                        </p:tav>
                                      </p:tavLst>
                                    </p:anim>
                                    <p:animEffect transition="in" filter="fade">
                                      <p:cBhvr>
                                        <p:cTn id="15" dur="500"/>
                                        <p:tgtEl>
                                          <p:spTgt spid="8198"/>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8200"/>
                                        </p:tgtEl>
                                        <p:attrNameLst>
                                          <p:attrName>style.visibility</p:attrName>
                                        </p:attrNameLst>
                                      </p:cBhvr>
                                      <p:to>
                                        <p:strVal val="visible"/>
                                      </p:to>
                                    </p:set>
                                    <p:anim calcmode="lin" valueType="num">
                                      <p:cBhvr>
                                        <p:cTn id="19" dur="500" fill="hold"/>
                                        <p:tgtEl>
                                          <p:spTgt spid="8200"/>
                                        </p:tgtEl>
                                        <p:attrNameLst>
                                          <p:attrName>ppt_w</p:attrName>
                                        </p:attrNameLst>
                                      </p:cBhvr>
                                      <p:tavLst>
                                        <p:tav tm="0">
                                          <p:val>
                                            <p:fltVal val="0"/>
                                          </p:val>
                                        </p:tav>
                                        <p:tav tm="100000">
                                          <p:val>
                                            <p:strVal val="#ppt_w"/>
                                          </p:val>
                                        </p:tav>
                                      </p:tavLst>
                                    </p:anim>
                                    <p:anim calcmode="lin" valueType="num">
                                      <p:cBhvr>
                                        <p:cTn id="20" dur="500" fill="hold"/>
                                        <p:tgtEl>
                                          <p:spTgt spid="8200"/>
                                        </p:tgtEl>
                                        <p:attrNameLst>
                                          <p:attrName>ppt_h</p:attrName>
                                        </p:attrNameLst>
                                      </p:cBhvr>
                                      <p:tavLst>
                                        <p:tav tm="0">
                                          <p:val>
                                            <p:fltVal val="0"/>
                                          </p:val>
                                        </p:tav>
                                        <p:tav tm="100000">
                                          <p:val>
                                            <p:strVal val="#ppt_h"/>
                                          </p:val>
                                        </p:tav>
                                      </p:tavLst>
                                    </p:anim>
                                    <p:animEffect transition="in" filter="fade">
                                      <p:cBhvr>
                                        <p:cTn id="21" dur="500"/>
                                        <p:tgtEl>
                                          <p:spTgt spid="8200"/>
                                        </p:tgtEl>
                                      </p:cBhvr>
                                    </p:animEffect>
                                  </p:childTnLst>
                                </p:cTn>
                              </p:par>
                            </p:childTnLst>
                          </p:cTn>
                        </p:par>
                        <p:par>
                          <p:cTn id="22" fill="hold">
                            <p:stCondLst>
                              <p:cond delay="1500"/>
                            </p:stCondLst>
                            <p:childTnLst>
                              <p:par>
                                <p:cTn id="23" presetID="53" presetClass="entr" presetSubtype="16" fill="hold" nodeType="afterEffect">
                                  <p:stCondLst>
                                    <p:cond delay="0"/>
                                  </p:stCondLst>
                                  <p:childTnLst>
                                    <p:set>
                                      <p:cBhvr>
                                        <p:cTn id="24" dur="1" fill="hold">
                                          <p:stCondLst>
                                            <p:cond delay="0"/>
                                          </p:stCondLst>
                                        </p:cTn>
                                        <p:tgtEl>
                                          <p:spTgt spid="8202"/>
                                        </p:tgtEl>
                                        <p:attrNameLst>
                                          <p:attrName>style.visibility</p:attrName>
                                        </p:attrNameLst>
                                      </p:cBhvr>
                                      <p:to>
                                        <p:strVal val="visible"/>
                                      </p:to>
                                    </p:set>
                                    <p:anim calcmode="lin" valueType="num">
                                      <p:cBhvr>
                                        <p:cTn id="25" dur="500" fill="hold"/>
                                        <p:tgtEl>
                                          <p:spTgt spid="8202"/>
                                        </p:tgtEl>
                                        <p:attrNameLst>
                                          <p:attrName>ppt_w</p:attrName>
                                        </p:attrNameLst>
                                      </p:cBhvr>
                                      <p:tavLst>
                                        <p:tav tm="0">
                                          <p:val>
                                            <p:fltVal val="0"/>
                                          </p:val>
                                        </p:tav>
                                        <p:tav tm="100000">
                                          <p:val>
                                            <p:strVal val="#ppt_w"/>
                                          </p:val>
                                        </p:tav>
                                      </p:tavLst>
                                    </p:anim>
                                    <p:anim calcmode="lin" valueType="num">
                                      <p:cBhvr>
                                        <p:cTn id="26" dur="500" fill="hold"/>
                                        <p:tgtEl>
                                          <p:spTgt spid="8202"/>
                                        </p:tgtEl>
                                        <p:attrNameLst>
                                          <p:attrName>ppt_h</p:attrName>
                                        </p:attrNameLst>
                                      </p:cBhvr>
                                      <p:tavLst>
                                        <p:tav tm="0">
                                          <p:val>
                                            <p:fltVal val="0"/>
                                          </p:val>
                                        </p:tav>
                                        <p:tav tm="100000">
                                          <p:val>
                                            <p:strVal val="#ppt_h"/>
                                          </p:val>
                                        </p:tav>
                                      </p:tavLst>
                                    </p:anim>
                                    <p:animEffect transition="in" filter="fade">
                                      <p:cBhvr>
                                        <p:cTn id="27" dur="500"/>
                                        <p:tgtEl>
                                          <p:spTgt spid="820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8204"/>
                                        </p:tgtEl>
                                        <p:attrNameLst>
                                          <p:attrName>style.visibility</p:attrName>
                                        </p:attrNameLst>
                                      </p:cBhvr>
                                      <p:to>
                                        <p:strVal val="visible"/>
                                      </p:to>
                                    </p:set>
                                    <p:anim calcmode="lin" valueType="num">
                                      <p:cBhvr>
                                        <p:cTn id="31" dur="500" fill="hold"/>
                                        <p:tgtEl>
                                          <p:spTgt spid="8204"/>
                                        </p:tgtEl>
                                        <p:attrNameLst>
                                          <p:attrName>ppt_w</p:attrName>
                                        </p:attrNameLst>
                                      </p:cBhvr>
                                      <p:tavLst>
                                        <p:tav tm="0">
                                          <p:val>
                                            <p:fltVal val="0"/>
                                          </p:val>
                                        </p:tav>
                                        <p:tav tm="100000">
                                          <p:val>
                                            <p:strVal val="#ppt_w"/>
                                          </p:val>
                                        </p:tav>
                                      </p:tavLst>
                                    </p:anim>
                                    <p:anim calcmode="lin" valueType="num">
                                      <p:cBhvr>
                                        <p:cTn id="32" dur="500" fill="hold"/>
                                        <p:tgtEl>
                                          <p:spTgt spid="8204"/>
                                        </p:tgtEl>
                                        <p:attrNameLst>
                                          <p:attrName>ppt_h</p:attrName>
                                        </p:attrNameLst>
                                      </p:cBhvr>
                                      <p:tavLst>
                                        <p:tav tm="0">
                                          <p:val>
                                            <p:fltVal val="0"/>
                                          </p:val>
                                        </p:tav>
                                        <p:tav tm="100000">
                                          <p:val>
                                            <p:strVal val="#ppt_h"/>
                                          </p:val>
                                        </p:tav>
                                      </p:tavLst>
                                    </p:anim>
                                    <p:animEffect transition="in" filter="fade">
                                      <p:cBhvr>
                                        <p:cTn id="33" dur="500"/>
                                        <p:tgtEl>
                                          <p:spTgt spid="8204"/>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8206"/>
                                        </p:tgtEl>
                                        <p:attrNameLst>
                                          <p:attrName>style.visibility</p:attrName>
                                        </p:attrNameLst>
                                      </p:cBhvr>
                                      <p:to>
                                        <p:strVal val="visible"/>
                                      </p:to>
                                    </p:set>
                                    <p:anim calcmode="lin" valueType="num">
                                      <p:cBhvr>
                                        <p:cTn id="37" dur="500" fill="hold"/>
                                        <p:tgtEl>
                                          <p:spTgt spid="8206"/>
                                        </p:tgtEl>
                                        <p:attrNameLst>
                                          <p:attrName>ppt_w</p:attrName>
                                        </p:attrNameLst>
                                      </p:cBhvr>
                                      <p:tavLst>
                                        <p:tav tm="0">
                                          <p:val>
                                            <p:fltVal val="0"/>
                                          </p:val>
                                        </p:tav>
                                        <p:tav tm="100000">
                                          <p:val>
                                            <p:strVal val="#ppt_w"/>
                                          </p:val>
                                        </p:tav>
                                      </p:tavLst>
                                    </p:anim>
                                    <p:anim calcmode="lin" valueType="num">
                                      <p:cBhvr>
                                        <p:cTn id="38" dur="500" fill="hold"/>
                                        <p:tgtEl>
                                          <p:spTgt spid="8206"/>
                                        </p:tgtEl>
                                        <p:attrNameLst>
                                          <p:attrName>ppt_h</p:attrName>
                                        </p:attrNameLst>
                                      </p:cBhvr>
                                      <p:tavLst>
                                        <p:tav tm="0">
                                          <p:val>
                                            <p:fltVal val="0"/>
                                          </p:val>
                                        </p:tav>
                                        <p:tav tm="100000">
                                          <p:val>
                                            <p:strVal val="#ppt_h"/>
                                          </p:val>
                                        </p:tav>
                                      </p:tavLst>
                                    </p:anim>
                                    <p:animEffect transition="in" filter="fade">
                                      <p:cBhvr>
                                        <p:cTn id="39" dur="500"/>
                                        <p:tgtEl>
                                          <p:spTgt spid="8206"/>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8208"/>
                                        </p:tgtEl>
                                        <p:attrNameLst>
                                          <p:attrName>style.visibility</p:attrName>
                                        </p:attrNameLst>
                                      </p:cBhvr>
                                      <p:to>
                                        <p:strVal val="visible"/>
                                      </p:to>
                                    </p:set>
                                    <p:anim calcmode="lin" valueType="num">
                                      <p:cBhvr>
                                        <p:cTn id="43" dur="500" fill="hold"/>
                                        <p:tgtEl>
                                          <p:spTgt spid="8208"/>
                                        </p:tgtEl>
                                        <p:attrNameLst>
                                          <p:attrName>ppt_w</p:attrName>
                                        </p:attrNameLst>
                                      </p:cBhvr>
                                      <p:tavLst>
                                        <p:tav tm="0">
                                          <p:val>
                                            <p:fltVal val="0"/>
                                          </p:val>
                                        </p:tav>
                                        <p:tav tm="100000">
                                          <p:val>
                                            <p:strVal val="#ppt_w"/>
                                          </p:val>
                                        </p:tav>
                                      </p:tavLst>
                                    </p:anim>
                                    <p:anim calcmode="lin" valueType="num">
                                      <p:cBhvr>
                                        <p:cTn id="44" dur="500" fill="hold"/>
                                        <p:tgtEl>
                                          <p:spTgt spid="8208"/>
                                        </p:tgtEl>
                                        <p:attrNameLst>
                                          <p:attrName>ppt_h</p:attrName>
                                        </p:attrNameLst>
                                      </p:cBhvr>
                                      <p:tavLst>
                                        <p:tav tm="0">
                                          <p:val>
                                            <p:fltVal val="0"/>
                                          </p:val>
                                        </p:tav>
                                        <p:tav tm="100000">
                                          <p:val>
                                            <p:strVal val="#ppt_h"/>
                                          </p:val>
                                        </p:tav>
                                      </p:tavLst>
                                    </p:anim>
                                    <p:animEffect transition="in" filter="fade">
                                      <p:cBhvr>
                                        <p:cTn id="45" dur="500"/>
                                        <p:tgtEl>
                                          <p:spTgt spid="8208"/>
                                        </p:tgtEl>
                                      </p:cBhvr>
                                    </p:animEffect>
                                  </p:childTnLst>
                                </p:cTn>
                              </p:par>
                            </p:childTnLst>
                          </p:cTn>
                        </p:par>
                        <p:par>
                          <p:cTn id="46" fill="hold">
                            <p:stCondLst>
                              <p:cond delay="3500"/>
                            </p:stCondLst>
                            <p:childTnLst>
                              <p:par>
                                <p:cTn id="47" presetID="53" presetClass="entr" presetSubtype="16" fill="hold" nodeType="afterEffect">
                                  <p:stCondLst>
                                    <p:cond delay="0"/>
                                  </p:stCondLst>
                                  <p:childTnLst>
                                    <p:set>
                                      <p:cBhvr>
                                        <p:cTn id="48" dur="1" fill="hold">
                                          <p:stCondLst>
                                            <p:cond delay="0"/>
                                          </p:stCondLst>
                                        </p:cTn>
                                        <p:tgtEl>
                                          <p:spTgt spid="8210"/>
                                        </p:tgtEl>
                                        <p:attrNameLst>
                                          <p:attrName>style.visibility</p:attrName>
                                        </p:attrNameLst>
                                      </p:cBhvr>
                                      <p:to>
                                        <p:strVal val="visible"/>
                                      </p:to>
                                    </p:set>
                                    <p:anim calcmode="lin" valueType="num">
                                      <p:cBhvr>
                                        <p:cTn id="49" dur="500" fill="hold"/>
                                        <p:tgtEl>
                                          <p:spTgt spid="8210"/>
                                        </p:tgtEl>
                                        <p:attrNameLst>
                                          <p:attrName>ppt_w</p:attrName>
                                        </p:attrNameLst>
                                      </p:cBhvr>
                                      <p:tavLst>
                                        <p:tav tm="0">
                                          <p:val>
                                            <p:fltVal val="0"/>
                                          </p:val>
                                        </p:tav>
                                        <p:tav tm="100000">
                                          <p:val>
                                            <p:strVal val="#ppt_w"/>
                                          </p:val>
                                        </p:tav>
                                      </p:tavLst>
                                    </p:anim>
                                    <p:anim calcmode="lin" valueType="num">
                                      <p:cBhvr>
                                        <p:cTn id="50" dur="500" fill="hold"/>
                                        <p:tgtEl>
                                          <p:spTgt spid="8210"/>
                                        </p:tgtEl>
                                        <p:attrNameLst>
                                          <p:attrName>ppt_h</p:attrName>
                                        </p:attrNameLst>
                                      </p:cBhvr>
                                      <p:tavLst>
                                        <p:tav tm="0">
                                          <p:val>
                                            <p:fltVal val="0"/>
                                          </p:val>
                                        </p:tav>
                                        <p:tav tm="100000">
                                          <p:val>
                                            <p:strVal val="#ppt_h"/>
                                          </p:val>
                                        </p:tav>
                                      </p:tavLst>
                                    </p:anim>
                                    <p:animEffect transition="in" filter="fade">
                                      <p:cBhvr>
                                        <p:cTn id="51" dur="500"/>
                                        <p:tgtEl>
                                          <p:spTgt spid="8210"/>
                                        </p:tgtEl>
                                      </p:cBhvr>
                                    </p:animEffect>
                                  </p:childTnLst>
                                </p:cTn>
                              </p:par>
                            </p:childTnLst>
                          </p:cTn>
                        </p:par>
                        <p:par>
                          <p:cTn id="52" fill="hold">
                            <p:stCondLst>
                              <p:cond delay="4000"/>
                            </p:stCondLst>
                            <p:childTnLst>
                              <p:par>
                                <p:cTn id="53" presetID="53" presetClass="entr" presetSubtype="16" fill="hold" nodeType="afterEffect">
                                  <p:stCondLst>
                                    <p:cond delay="0"/>
                                  </p:stCondLst>
                                  <p:childTnLst>
                                    <p:set>
                                      <p:cBhvr>
                                        <p:cTn id="54" dur="1" fill="hold">
                                          <p:stCondLst>
                                            <p:cond delay="0"/>
                                          </p:stCondLst>
                                        </p:cTn>
                                        <p:tgtEl>
                                          <p:spTgt spid="8212"/>
                                        </p:tgtEl>
                                        <p:attrNameLst>
                                          <p:attrName>style.visibility</p:attrName>
                                        </p:attrNameLst>
                                      </p:cBhvr>
                                      <p:to>
                                        <p:strVal val="visible"/>
                                      </p:to>
                                    </p:set>
                                    <p:anim calcmode="lin" valueType="num">
                                      <p:cBhvr>
                                        <p:cTn id="55" dur="500" fill="hold"/>
                                        <p:tgtEl>
                                          <p:spTgt spid="8212"/>
                                        </p:tgtEl>
                                        <p:attrNameLst>
                                          <p:attrName>ppt_w</p:attrName>
                                        </p:attrNameLst>
                                      </p:cBhvr>
                                      <p:tavLst>
                                        <p:tav tm="0">
                                          <p:val>
                                            <p:fltVal val="0"/>
                                          </p:val>
                                        </p:tav>
                                        <p:tav tm="100000">
                                          <p:val>
                                            <p:strVal val="#ppt_w"/>
                                          </p:val>
                                        </p:tav>
                                      </p:tavLst>
                                    </p:anim>
                                    <p:anim calcmode="lin" valueType="num">
                                      <p:cBhvr>
                                        <p:cTn id="56" dur="500" fill="hold"/>
                                        <p:tgtEl>
                                          <p:spTgt spid="8212"/>
                                        </p:tgtEl>
                                        <p:attrNameLst>
                                          <p:attrName>ppt_h</p:attrName>
                                        </p:attrNameLst>
                                      </p:cBhvr>
                                      <p:tavLst>
                                        <p:tav tm="0">
                                          <p:val>
                                            <p:fltVal val="0"/>
                                          </p:val>
                                        </p:tav>
                                        <p:tav tm="100000">
                                          <p:val>
                                            <p:strVal val="#ppt_h"/>
                                          </p:val>
                                        </p:tav>
                                      </p:tavLst>
                                    </p:anim>
                                    <p:animEffect transition="in" filter="fade">
                                      <p:cBhvr>
                                        <p:cTn id="57" dur="500"/>
                                        <p:tgtEl>
                                          <p:spTgt spid="8212"/>
                                        </p:tgtEl>
                                      </p:cBhvr>
                                    </p:animEffect>
                                  </p:childTnLst>
                                </p:cTn>
                              </p:par>
                            </p:childTnLst>
                          </p:cTn>
                        </p:par>
                        <p:par>
                          <p:cTn id="58" fill="hold">
                            <p:stCondLst>
                              <p:cond delay="4500"/>
                            </p:stCondLst>
                            <p:childTnLst>
                              <p:par>
                                <p:cTn id="59" presetID="53" presetClass="entr" presetSubtype="16" fill="hold" nodeType="afterEffect">
                                  <p:stCondLst>
                                    <p:cond delay="0"/>
                                  </p:stCondLst>
                                  <p:childTnLst>
                                    <p:set>
                                      <p:cBhvr>
                                        <p:cTn id="60" dur="1" fill="hold">
                                          <p:stCondLst>
                                            <p:cond delay="0"/>
                                          </p:stCondLst>
                                        </p:cTn>
                                        <p:tgtEl>
                                          <p:spTgt spid="8214"/>
                                        </p:tgtEl>
                                        <p:attrNameLst>
                                          <p:attrName>style.visibility</p:attrName>
                                        </p:attrNameLst>
                                      </p:cBhvr>
                                      <p:to>
                                        <p:strVal val="visible"/>
                                      </p:to>
                                    </p:set>
                                    <p:anim calcmode="lin" valueType="num">
                                      <p:cBhvr>
                                        <p:cTn id="61" dur="500" fill="hold"/>
                                        <p:tgtEl>
                                          <p:spTgt spid="8214"/>
                                        </p:tgtEl>
                                        <p:attrNameLst>
                                          <p:attrName>ppt_w</p:attrName>
                                        </p:attrNameLst>
                                      </p:cBhvr>
                                      <p:tavLst>
                                        <p:tav tm="0">
                                          <p:val>
                                            <p:fltVal val="0"/>
                                          </p:val>
                                        </p:tav>
                                        <p:tav tm="100000">
                                          <p:val>
                                            <p:strVal val="#ppt_w"/>
                                          </p:val>
                                        </p:tav>
                                      </p:tavLst>
                                    </p:anim>
                                    <p:anim calcmode="lin" valueType="num">
                                      <p:cBhvr>
                                        <p:cTn id="62" dur="500" fill="hold"/>
                                        <p:tgtEl>
                                          <p:spTgt spid="8214"/>
                                        </p:tgtEl>
                                        <p:attrNameLst>
                                          <p:attrName>ppt_h</p:attrName>
                                        </p:attrNameLst>
                                      </p:cBhvr>
                                      <p:tavLst>
                                        <p:tav tm="0">
                                          <p:val>
                                            <p:fltVal val="0"/>
                                          </p:val>
                                        </p:tav>
                                        <p:tav tm="100000">
                                          <p:val>
                                            <p:strVal val="#ppt_h"/>
                                          </p:val>
                                        </p:tav>
                                      </p:tavLst>
                                    </p:anim>
                                    <p:animEffect transition="in" filter="fade">
                                      <p:cBhvr>
                                        <p:cTn id="63" dur="500"/>
                                        <p:tgtEl>
                                          <p:spTgt spid="8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763D6E-32C7-4FA8-94F4-3774FC9CB269}"/>
              </a:ext>
            </a:extLst>
          </p:cNvPr>
          <p:cNvSpPr>
            <a:spLocks noGrp="1"/>
          </p:cNvSpPr>
          <p:nvPr>
            <p:ph type="title"/>
          </p:nvPr>
        </p:nvSpPr>
        <p:spPr/>
        <p:txBody>
          <a:bodyPr/>
          <a:lstStyle/>
          <a:p>
            <a:pPr algn="ctr"/>
            <a:r>
              <a:rPr lang="en-PH" dirty="0"/>
              <a:t>Methods</a:t>
            </a:r>
          </a:p>
        </p:txBody>
      </p:sp>
      <p:pic>
        <p:nvPicPr>
          <p:cNvPr id="10" name="Picture Placeholder 9">
            <a:extLst>
              <a:ext uri="{FF2B5EF4-FFF2-40B4-BE49-F238E27FC236}">
                <a16:creationId xmlns:a16="http://schemas.microsoft.com/office/drawing/2014/main" id="{26ECA185-1864-4DCA-BCF0-CEDC21C7AFC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8000" b="18000"/>
          <a:stretch>
            <a:fillRect/>
          </a:stretch>
        </p:blipFill>
        <p:spPr/>
      </p:pic>
      <p:sp>
        <p:nvSpPr>
          <p:cNvPr id="8" name="Text Placeholder 7">
            <a:extLst>
              <a:ext uri="{FF2B5EF4-FFF2-40B4-BE49-F238E27FC236}">
                <a16:creationId xmlns:a16="http://schemas.microsoft.com/office/drawing/2014/main" id="{51595C3E-B303-4A71-B9A6-4117BE9520E9}"/>
              </a:ext>
            </a:extLst>
          </p:cNvPr>
          <p:cNvSpPr>
            <a:spLocks noGrp="1"/>
          </p:cNvSpPr>
          <p:nvPr>
            <p:ph type="body" sz="half" idx="2"/>
          </p:nvPr>
        </p:nvSpPr>
        <p:spPr/>
        <p:txBody>
          <a:bodyPr/>
          <a:lstStyle/>
          <a:p>
            <a:pPr algn="ctr"/>
            <a:r>
              <a:rPr lang="en-PH" dirty="0"/>
              <a:t>Workflow, Support Vector Machine, ARIMA Time Series Forecasting</a:t>
            </a:r>
          </a:p>
        </p:txBody>
      </p:sp>
      <p:sp>
        <p:nvSpPr>
          <p:cNvPr id="4" name="Footer Placeholder 3">
            <a:extLst>
              <a:ext uri="{FF2B5EF4-FFF2-40B4-BE49-F238E27FC236}">
                <a16:creationId xmlns:a16="http://schemas.microsoft.com/office/drawing/2014/main" id="{0BF681BC-6C96-4858-99DC-E337E99594E5}"/>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6AD09DDD-4A7A-4463-9DF9-9C7AD7782F72}"/>
              </a:ext>
            </a:extLst>
          </p:cNvPr>
          <p:cNvSpPr>
            <a:spLocks noGrp="1"/>
          </p:cNvSpPr>
          <p:nvPr>
            <p:ph type="sldNum" sz="quarter" idx="12"/>
          </p:nvPr>
        </p:nvSpPr>
        <p:spPr/>
        <p:txBody>
          <a:bodyPr/>
          <a:lstStyle/>
          <a:p>
            <a:fld id="{7F92085F-028F-4E40-845E-51446ACBC3A1}" type="slidenum">
              <a:rPr lang="en-PH" smtClean="0"/>
              <a:t>11</a:t>
            </a:fld>
            <a:endParaRPr lang="en-PH"/>
          </a:p>
        </p:txBody>
      </p:sp>
    </p:spTree>
    <p:extLst>
      <p:ext uri="{BB962C8B-B14F-4D97-AF65-F5344CB8AC3E}">
        <p14:creationId xmlns:p14="http://schemas.microsoft.com/office/powerpoint/2010/main" val="3637917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9080AD8-3C37-4DFA-9BAD-B4A596AC6F3C}"/>
              </a:ext>
            </a:extLst>
          </p:cNvPr>
          <p:cNvSpPr>
            <a:spLocks noGrp="1"/>
          </p:cNvSpPr>
          <p:nvPr>
            <p:ph type="title"/>
          </p:nvPr>
        </p:nvSpPr>
        <p:spPr/>
        <p:txBody>
          <a:bodyPr/>
          <a:lstStyle/>
          <a:p>
            <a:r>
              <a:rPr lang="en-PH" dirty="0"/>
              <a:t>Workflow</a:t>
            </a:r>
          </a:p>
        </p:txBody>
      </p:sp>
      <p:sp>
        <p:nvSpPr>
          <p:cNvPr id="5" name="Footer Placeholder 4">
            <a:extLst>
              <a:ext uri="{FF2B5EF4-FFF2-40B4-BE49-F238E27FC236}">
                <a16:creationId xmlns:a16="http://schemas.microsoft.com/office/drawing/2014/main" id="{81430259-2BA0-4059-8EB8-79871F737214}"/>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6" name="Slide Number Placeholder 5">
            <a:extLst>
              <a:ext uri="{FF2B5EF4-FFF2-40B4-BE49-F238E27FC236}">
                <a16:creationId xmlns:a16="http://schemas.microsoft.com/office/drawing/2014/main" id="{988C8059-A286-43E5-8957-64F38EF09982}"/>
              </a:ext>
            </a:extLst>
          </p:cNvPr>
          <p:cNvSpPr>
            <a:spLocks noGrp="1"/>
          </p:cNvSpPr>
          <p:nvPr>
            <p:ph type="sldNum" sz="quarter" idx="12"/>
          </p:nvPr>
        </p:nvSpPr>
        <p:spPr/>
        <p:txBody>
          <a:bodyPr/>
          <a:lstStyle/>
          <a:p>
            <a:fld id="{7F92085F-028F-4E40-845E-51446ACBC3A1}" type="slidenum">
              <a:rPr lang="en-PH" smtClean="0"/>
              <a:t>12</a:t>
            </a:fld>
            <a:endParaRPr lang="en-PH"/>
          </a:p>
        </p:txBody>
      </p:sp>
      <p:sp>
        <p:nvSpPr>
          <p:cNvPr id="8" name="Flowchart: Data 7">
            <a:extLst>
              <a:ext uri="{FF2B5EF4-FFF2-40B4-BE49-F238E27FC236}">
                <a16:creationId xmlns:a16="http://schemas.microsoft.com/office/drawing/2014/main" id="{18EE55B1-1855-42D1-BCF4-18C1E4753383}"/>
              </a:ext>
            </a:extLst>
          </p:cNvPr>
          <p:cNvSpPr/>
          <p:nvPr/>
        </p:nvSpPr>
        <p:spPr>
          <a:xfrm>
            <a:off x="1029208" y="2548631"/>
            <a:ext cx="2042160" cy="490961"/>
          </a:xfrm>
          <a:prstGeom prst="flowChartInputOutp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PH" sz="1400" dirty="0"/>
              <a:t>Inflation Rate</a:t>
            </a:r>
          </a:p>
        </p:txBody>
      </p:sp>
      <p:sp>
        <p:nvSpPr>
          <p:cNvPr id="9" name="Flowchart: Preparation 8">
            <a:extLst>
              <a:ext uri="{FF2B5EF4-FFF2-40B4-BE49-F238E27FC236}">
                <a16:creationId xmlns:a16="http://schemas.microsoft.com/office/drawing/2014/main" id="{A22C7DEE-D793-4985-AFC4-EDD744B52C2B}"/>
              </a:ext>
            </a:extLst>
          </p:cNvPr>
          <p:cNvSpPr/>
          <p:nvPr/>
        </p:nvSpPr>
        <p:spPr>
          <a:xfrm>
            <a:off x="3669792" y="2183209"/>
            <a:ext cx="2202689" cy="6604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t>Dataset Creation</a:t>
            </a:r>
          </a:p>
        </p:txBody>
      </p:sp>
      <p:sp>
        <p:nvSpPr>
          <p:cNvPr id="10" name="Flowchart: Data 9">
            <a:extLst>
              <a:ext uri="{FF2B5EF4-FFF2-40B4-BE49-F238E27FC236}">
                <a16:creationId xmlns:a16="http://schemas.microsoft.com/office/drawing/2014/main" id="{2482ABC6-57F7-47AD-8CAB-BB1A753DAA3A}"/>
              </a:ext>
            </a:extLst>
          </p:cNvPr>
          <p:cNvSpPr/>
          <p:nvPr/>
        </p:nvSpPr>
        <p:spPr>
          <a:xfrm>
            <a:off x="3302508" y="4744416"/>
            <a:ext cx="2042160" cy="490961"/>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PH" sz="1400" dirty="0"/>
              <a:t>Import Dataset</a:t>
            </a:r>
          </a:p>
        </p:txBody>
      </p:sp>
      <p:sp>
        <p:nvSpPr>
          <p:cNvPr id="11" name="Flowchart: Data 10">
            <a:extLst>
              <a:ext uri="{FF2B5EF4-FFF2-40B4-BE49-F238E27FC236}">
                <a16:creationId xmlns:a16="http://schemas.microsoft.com/office/drawing/2014/main" id="{2C54FC10-B148-43E3-967E-ED36C1EA6293}"/>
              </a:ext>
            </a:extLst>
          </p:cNvPr>
          <p:cNvSpPr/>
          <p:nvPr/>
        </p:nvSpPr>
        <p:spPr>
          <a:xfrm>
            <a:off x="1412748" y="4738646"/>
            <a:ext cx="2042160" cy="490961"/>
          </a:xfrm>
          <a:prstGeom prst="flowChartInputOutpu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PH" sz="1400" dirty="0"/>
              <a:t>Export Dataset</a:t>
            </a:r>
          </a:p>
        </p:txBody>
      </p:sp>
      <p:sp>
        <p:nvSpPr>
          <p:cNvPr id="12" name="Flowchart: Preparation 11">
            <a:extLst>
              <a:ext uri="{FF2B5EF4-FFF2-40B4-BE49-F238E27FC236}">
                <a16:creationId xmlns:a16="http://schemas.microsoft.com/office/drawing/2014/main" id="{D4D5AD69-6C89-4143-8B13-5AD59DFC2B14}"/>
              </a:ext>
            </a:extLst>
          </p:cNvPr>
          <p:cNvSpPr/>
          <p:nvPr/>
        </p:nvSpPr>
        <p:spPr>
          <a:xfrm>
            <a:off x="2526908" y="3733689"/>
            <a:ext cx="2202689" cy="660400"/>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t>Collation</a:t>
            </a:r>
          </a:p>
        </p:txBody>
      </p:sp>
      <p:sp>
        <p:nvSpPr>
          <p:cNvPr id="13" name="Flowchart: Data 12">
            <a:extLst>
              <a:ext uri="{FF2B5EF4-FFF2-40B4-BE49-F238E27FC236}">
                <a16:creationId xmlns:a16="http://schemas.microsoft.com/office/drawing/2014/main" id="{BF4003B9-0006-481A-B24C-D152E4E3CC2D}"/>
              </a:ext>
            </a:extLst>
          </p:cNvPr>
          <p:cNvSpPr/>
          <p:nvPr/>
        </p:nvSpPr>
        <p:spPr>
          <a:xfrm>
            <a:off x="1097280" y="1897515"/>
            <a:ext cx="2042160" cy="490961"/>
          </a:xfrm>
          <a:prstGeom prst="flowChartInputOutp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H" sz="1400" dirty="0"/>
              <a:t>GDP</a:t>
            </a:r>
          </a:p>
        </p:txBody>
      </p:sp>
      <p:sp>
        <p:nvSpPr>
          <p:cNvPr id="17" name="Flowchart: Manual Input 16">
            <a:extLst>
              <a:ext uri="{FF2B5EF4-FFF2-40B4-BE49-F238E27FC236}">
                <a16:creationId xmlns:a16="http://schemas.microsoft.com/office/drawing/2014/main" id="{C39F558C-716C-48B2-A8F4-5D509D07AB18}"/>
              </a:ext>
            </a:extLst>
          </p:cNvPr>
          <p:cNvSpPr/>
          <p:nvPr/>
        </p:nvSpPr>
        <p:spPr>
          <a:xfrm>
            <a:off x="6319521" y="1893166"/>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INF_RATE</a:t>
            </a:r>
          </a:p>
        </p:txBody>
      </p:sp>
      <p:sp>
        <p:nvSpPr>
          <p:cNvPr id="18" name="Flowchart: Manual Input 17">
            <a:extLst>
              <a:ext uri="{FF2B5EF4-FFF2-40B4-BE49-F238E27FC236}">
                <a16:creationId xmlns:a16="http://schemas.microsoft.com/office/drawing/2014/main" id="{C4C6F476-73EE-44CB-AA23-9AFC87369B9E}"/>
              </a:ext>
            </a:extLst>
          </p:cNvPr>
          <p:cNvSpPr/>
          <p:nvPr/>
        </p:nvSpPr>
        <p:spPr>
          <a:xfrm>
            <a:off x="6319521" y="2267058"/>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USA_(IM/EX)</a:t>
            </a:r>
          </a:p>
        </p:txBody>
      </p:sp>
      <p:sp>
        <p:nvSpPr>
          <p:cNvPr id="20" name="Flowchart: Manual Input 19">
            <a:extLst>
              <a:ext uri="{FF2B5EF4-FFF2-40B4-BE49-F238E27FC236}">
                <a16:creationId xmlns:a16="http://schemas.microsoft.com/office/drawing/2014/main" id="{4B665EA3-5E43-4826-AEB8-BBDD25607B89}"/>
              </a:ext>
            </a:extLst>
          </p:cNvPr>
          <p:cNvSpPr/>
          <p:nvPr/>
        </p:nvSpPr>
        <p:spPr>
          <a:xfrm>
            <a:off x="6319521" y="2640950"/>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HKG_(IM/EX)</a:t>
            </a:r>
          </a:p>
        </p:txBody>
      </p:sp>
      <p:sp>
        <p:nvSpPr>
          <p:cNvPr id="21" name="Flowchart: Manual Input 20">
            <a:extLst>
              <a:ext uri="{FF2B5EF4-FFF2-40B4-BE49-F238E27FC236}">
                <a16:creationId xmlns:a16="http://schemas.microsoft.com/office/drawing/2014/main" id="{65B07D7E-741E-4DED-A531-E58BF0F474B8}"/>
              </a:ext>
            </a:extLst>
          </p:cNvPr>
          <p:cNvSpPr/>
          <p:nvPr/>
        </p:nvSpPr>
        <p:spPr>
          <a:xfrm>
            <a:off x="6319521" y="3012398"/>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JPN_(IM/EX)</a:t>
            </a:r>
          </a:p>
        </p:txBody>
      </p:sp>
      <p:sp>
        <p:nvSpPr>
          <p:cNvPr id="22" name="Flowchart: Manual Input 21">
            <a:extLst>
              <a:ext uri="{FF2B5EF4-FFF2-40B4-BE49-F238E27FC236}">
                <a16:creationId xmlns:a16="http://schemas.microsoft.com/office/drawing/2014/main" id="{4883B880-D39F-40EB-9424-5EF104D76418}"/>
              </a:ext>
            </a:extLst>
          </p:cNvPr>
          <p:cNvSpPr/>
          <p:nvPr/>
        </p:nvSpPr>
        <p:spPr>
          <a:xfrm>
            <a:off x="6319521" y="3364974"/>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CHN_(IM/EX)</a:t>
            </a:r>
          </a:p>
        </p:txBody>
      </p:sp>
      <p:sp>
        <p:nvSpPr>
          <p:cNvPr id="23" name="Flowchart: Manual Input 22">
            <a:extLst>
              <a:ext uri="{FF2B5EF4-FFF2-40B4-BE49-F238E27FC236}">
                <a16:creationId xmlns:a16="http://schemas.microsoft.com/office/drawing/2014/main" id="{7B5545A4-D822-4857-8C4E-67271AB417BD}"/>
              </a:ext>
            </a:extLst>
          </p:cNvPr>
          <p:cNvSpPr/>
          <p:nvPr/>
        </p:nvSpPr>
        <p:spPr>
          <a:xfrm>
            <a:off x="6319521" y="3713655"/>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SGP_(IM/EX)</a:t>
            </a:r>
          </a:p>
        </p:txBody>
      </p:sp>
      <p:sp>
        <p:nvSpPr>
          <p:cNvPr id="24" name="Flowchart: Manual Input 23">
            <a:extLst>
              <a:ext uri="{FF2B5EF4-FFF2-40B4-BE49-F238E27FC236}">
                <a16:creationId xmlns:a16="http://schemas.microsoft.com/office/drawing/2014/main" id="{F158398A-8496-4159-BD6D-521BFC1D4585}"/>
              </a:ext>
            </a:extLst>
          </p:cNvPr>
          <p:cNvSpPr/>
          <p:nvPr/>
        </p:nvSpPr>
        <p:spPr>
          <a:xfrm>
            <a:off x="6319521" y="4063720"/>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GER_(IM/EX)</a:t>
            </a:r>
          </a:p>
        </p:txBody>
      </p:sp>
      <p:sp>
        <p:nvSpPr>
          <p:cNvPr id="25" name="Flowchart: Manual Input 24">
            <a:extLst>
              <a:ext uri="{FF2B5EF4-FFF2-40B4-BE49-F238E27FC236}">
                <a16:creationId xmlns:a16="http://schemas.microsoft.com/office/drawing/2014/main" id="{88E20863-50F5-4CB3-8EE9-4ED4C825E1D1}"/>
              </a:ext>
            </a:extLst>
          </p:cNvPr>
          <p:cNvSpPr/>
          <p:nvPr/>
        </p:nvSpPr>
        <p:spPr>
          <a:xfrm>
            <a:off x="6319521" y="5854617"/>
            <a:ext cx="1483360" cy="290043"/>
          </a:xfrm>
          <a:prstGeom prst="flowChartManualInpu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H" sz="1300" dirty="0"/>
              <a:t>GDP</a:t>
            </a:r>
          </a:p>
        </p:txBody>
      </p:sp>
      <p:sp>
        <p:nvSpPr>
          <p:cNvPr id="27" name="Flowchart: Manual Input 26">
            <a:extLst>
              <a:ext uri="{FF2B5EF4-FFF2-40B4-BE49-F238E27FC236}">
                <a16:creationId xmlns:a16="http://schemas.microsoft.com/office/drawing/2014/main" id="{BB2FC987-8A60-4DA2-8D48-42F650F9D0AE}"/>
              </a:ext>
            </a:extLst>
          </p:cNvPr>
          <p:cNvSpPr/>
          <p:nvPr/>
        </p:nvSpPr>
        <p:spPr>
          <a:xfrm>
            <a:off x="6319521" y="4413507"/>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THA_(IM/EX)</a:t>
            </a:r>
          </a:p>
        </p:txBody>
      </p:sp>
      <p:sp>
        <p:nvSpPr>
          <p:cNvPr id="28" name="Flowchart: Manual Input 27">
            <a:extLst>
              <a:ext uri="{FF2B5EF4-FFF2-40B4-BE49-F238E27FC236}">
                <a16:creationId xmlns:a16="http://schemas.microsoft.com/office/drawing/2014/main" id="{0B797795-BC4C-4506-A224-A79E5DD68F8A}"/>
              </a:ext>
            </a:extLst>
          </p:cNvPr>
          <p:cNvSpPr/>
          <p:nvPr/>
        </p:nvSpPr>
        <p:spPr>
          <a:xfrm>
            <a:off x="6319521" y="4778976"/>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KOR_(IM/EX)</a:t>
            </a:r>
          </a:p>
        </p:txBody>
      </p:sp>
      <p:sp>
        <p:nvSpPr>
          <p:cNvPr id="29" name="Flowchart: Manual Input 28">
            <a:extLst>
              <a:ext uri="{FF2B5EF4-FFF2-40B4-BE49-F238E27FC236}">
                <a16:creationId xmlns:a16="http://schemas.microsoft.com/office/drawing/2014/main" id="{CEB4C25D-0C93-4AA8-A2A7-75614FA74304}"/>
              </a:ext>
            </a:extLst>
          </p:cNvPr>
          <p:cNvSpPr/>
          <p:nvPr/>
        </p:nvSpPr>
        <p:spPr>
          <a:xfrm>
            <a:off x="6319521" y="5137523"/>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NLD_(IM/EX)</a:t>
            </a:r>
          </a:p>
        </p:txBody>
      </p:sp>
      <p:sp>
        <p:nvSpPr>
          <p:cNvPr id="30" name="Flowchart: Manual Input 29">
            <a:extLst>
              <a:ext uri="{FF2B5EF4-FFF2-40B4-BE49-F238E27FC236}">
                <a16:creationId xmlns:a16="http://schemas.microsoft.com/office/drawing/2014/main" id="{2C05AB5F-A23C-4763-9ED4-1F9C87A12EB6}"/>
              </a:ext>
            </a:extLst>
          </p:cNvPr>
          <p:cNvSpPr/>
          <p:nvPr/>
        </p:nvSpPr>
        <p:spPr>
          <a:xfrm>
            <a:off x="6319521" y="5496070"/>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TWN_(IM/EX)</a:t>
            </a:r>
          </a:p>
        </p:txBody>
      </p:sp>
      <p:sp>
        <p:nvSpPr>
          <p:cNvPr id="31" name="Flowchart: Process 30">
            <a:extLst>
              <a:ext uri="{FF2B5EF4-FFF2-40B4-BE49-F238E27FC236}">
                <a16:creationId xmlns:a16="http://schemas.microsoft.com/office/drawing/2014/main" id="{4BBFC1BA-3AB3-43A2-BCE8-2409202D3648}"/>
              </a:ext>
            </a:extLst>
          </p:cNvPr>
          <p:cNvSpPr/>
          <p:nvPr/>
        </p:nvSpPr>
        <p:spPr>
          <a:xfrm>
            <a:off x="8229599" y="2669977"/>
            <a:ext cx="2354072" cy="522031"/>
          </a:xfrm>
          <a:prstGeom prst="flowChart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H" sz="1400" dirty="0"/>
              <a:t>Linear Regression</a:t>
            </a:r>
          </a:p>
        </p:txBody>
      </p:sp>
      <p:sp>
        <p:nvSpPr>
          <p:cNvPr id="34" name="Flowchart: Alternate Process 33">
            <a:extLst>
              <a:ext uri="{FF2B5EF4-FFF2-40B4-BE49-F238E27FC236}">
                <a16:creationId xmlns:a16="http://schemas.microsoft.com/office/drawing/2014/main" id="{E0E1E5C5-0132-4CBF-805D-8B7CEAA9A8F1}"/>
              </a:ext>
            </a:extLst>
          </p:cNvPr>
          <p:cNvSpPr/>
          <p:nvPr/>
        </p:nvSpPr>
        <p:spPr>
          <a:xfrm>
            <a:off x="8498839" y="3535969"/>
            <a:ext cx="2354072" cy="43599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H" sz="1400" dirty="0"/>
              <a:t>Neural Network</a:t>
            </a:r>
          </a:p>
        </p:txBody>
      </p:sp>
      <p:sp>
        <p:nvSpPr>
          <p:cNvPr id="35" name="Flowchart: Alternate Process 34">
            <a:extLst>
              <a:ext uri="{FF2B5EF4-FFF2-40B4-BE49-F238E27FC236}">
                <a16:creationId xmlns:a16="http://schemas.microsoft.com/office/drawing/2014/main" id="{4A93CA71-6F53-4E0E-AE53-81B197CBD940}"/>
              </a:ext>
            </a:extLst>
          </p:cNvPr>
          <p:cNvSpPr/>
          <p:nvPr/>
        </p:nvSpPr>
        <p:spPr>
          <a:xfrm>
            <a:off x="8801608" y="4273963"/>
            <a:ext cx="2354072" cy="43599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H" sz="1400" dirty="0"/>
              <a:t>Support Vector Machine</a:t>
            </a:r>
          </a:p>
        </p:txBody>
      </p:sp>
      <p:sp>
        <p:nvSpPr>
          <p:cNvPr id="36" name="Flowchart: Decision 35">
            <a:extLst>
              <a:ext uri="{FF2B5EF4-FFF2-40B4-BE49-F238E27FC236}">
                <a16:creationId xmlns:a16="http://schemas.microsoft.com/office/drawing/2014/main" id="{860EB48C-F72E-4C7E-84FC-BFDD4AF81D11}"/>
              </a:ext>
            </a:extLst>
          </p:cNvPr>
          <p:cNvSpPr/>
          <p:nvPr/>
        </p:nvSpPr>
        <p:spPr>
          <a:xfrm>
            <a:off x="11155680" y="3293994"/>
            <a:ext cx="320040" cy="27001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38" name="Connector: Elbow 37">
            <a:extLst>
              <a:ext uri="{FF2B5EF4-FFF2-40B4-BE49-F238E27FC236}">
                <a16:creationId xmlns:a16="http://schemas.microsoft.com/office/drawing/2014/main" id="{C4A03DD4-A875-48E8-9D4C-D274D1CCD335}"/>
              </a:ext>
            </a:extLst>
          </p:cNvPr>
          <p:cNvCxnSpPr>
            <a:stCxn id="13" idx="5"/>
            <a:endCxn id="9" idx="1"/>
          </p:cNvCxnSpPr>
          <p:nvPr/>
        </p:nvCxnSpPr>
        <p:spPr>
          <a:xfrm>
            <a:off x="2935224" y="2142996"/>
            <a:ext cx="734568" cy="37041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39" name="Connector: Elbow 38">
            <a:extLst>
              <a:ext uri="{FF2B5EF4-FFF2-40B4-BE49-F238E27FC236}">
                <a16:creationId xmlns:a16="http://schemas.microsoft.com/office/drawing/2014/main" id="{6156CB07-5F9C-4476-919A-ECAF17D70470}"/>
              </a:ext>
            </a:extLst>
          </p:cNvPr>
          <p:cNvCxnSpPr>
            <a:cxnSpLocks/>
            <a:stCxn id="8" idx="5"/>
            <a:endCxn id="9" idx="1"/>
          </p:cNvCxnSpPr>
          <p:nvPr/>
        </p:nvCxnSpPr>
        <p:spPr>
          <a:xfrm flipV="1">
            <a:off x="2867152" y="2513409"/>
            <a:ext cx="802640" cy="28070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nector: Elbow 41">
            <a:extLst>
              <a:ext uri="{FF2B5EF4-FFF2-40B4-BE49-F238E27FC236}">
                <a16:creationId xmlns:a16="http://schemas.microsoft.com/office/drawing/2014/main" id="{0820AAA9-C5ED-44A2-8B35-1862364B8E08}"/>
              </a:ext>
            </a:extLst>
          </p:cNvPr>
          <p:cNvCxnSpPr>
            <a:cxnSpLocks/>
            <a:stCxn id="11" idx="2"/>
            <a:endCxn id="12" idx="1"/>
          </p:cNvCxnSpPr>
          <p:nvPr/>
        </p:nvCxnSpPr>
        <p:spPr>
          <a:xfrm rot="10800000" flipH="1">
            <a:off x="1616964" y="4063889"/>
            <a:ext cx="909944" cy="920238"/>
          </a:xfrm>
          <a:prstGeom prst="bentConnector3">
            <a:avLst>
              <a:gd name="adj1" fmla="val -47565"/>
            </a:avLst>
          </a:prstGeom>
          <a:ln>
            <a:tailEnd type="triangle"/>
          </a:ln>
        </p:spPr>
        <p:style>
          <a:lnRef idx="1">
            <a:schemeClr val="dk1"/>
          </a:lnRef>
          <a:fillRef idx="0">
            <a:schemeClr val="dk1"/>
          </a:fillRef>
          <a:effectRef idx="0">
            <a:schemeClr val="dk1"/>
          </a:effectRef>
          <a:fontRef idx="minor">
            <a:schemeClr val="tx1"/>
          </a:fontRef>
        </p:style>
      </p:cxnSp>
      <p:cxnSp>
        <p:nvCxnSpPr>
          <p:cNvPr id="50" name="Connector: Elbow 49">
            <a:extLst>
              <a:ext uri="{FF2B5EF4-FFF2-40B4-BE49-F238E27FC236}">
                <a16:creationId xmlns:a16="http://schemas.microsoft.com/office/drawing/2014/main" id="{3DBBA795-955E-4F22-87F1-FAABCB1CC016}"/>
              </a:ext>
            </a:extLst>
          </p:cNvPr>
          <p:cNvCxnSpPr>
            <a:cxnSpLocks/>
            <a:stCxn id="10" idx="5"/>
            <a:endCxn id="12" idx="3"/>
          </p:cNvCxnSpPr>
          <p:nvPr/>
        </p:nvCxnSpPr>
        <p:spPr>
          <a:xfrm flipH="1" flipV="1">
            <a:off x="4729597" y="4063889"/>
            <a:ext cx="410855" cy="926008"/>
          </a:xfrm>
          <a:prstGeom prst="bentConnector3">
            <a:avLst>
              <a:gd name="adj1" fmla="val -105345"/>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58D77E2A-24C1-4843-BA92-3ED9F21EF670}"/>
              </a:ext>
            </a:extLst>
          </p:cNvPr>
          <p:cNvCxnSpPr>
            <a:cxnSpLocks/>
            <a:stCxn id="12" idx="0"/>
            <a:endCxn id="9" idx="2"/>
          </p:cNvCxnSpPr>
          <p:nvPr/>
        </p:nvCxnSpPr>
        <p:spPr>
          <a:xfrm rot="5400000" flipH="1" flipV="1">
            <a:off x="3754655" y="2717207"/>
            <a:ext cx="890080" cy="1142884"/>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57" name="Connector: Elbow 56">
            <a:extLst>
              <a:ext uri="{FF2B5EF4-FFF2-40B4-BE49-F238E27FC236}">
                <a16:creationId xmlns:a16="http://schemas.microsoft.com/office/drawing/2014/main" id="{0279B142-0C03-443C-89CE-B697A1F7554D}"/>
              </a:ext>
            </a:extLst>
          </p:cNvPr>
          <p:cNvCxnSpPr>
            <a:cxnSpLocks/>
            <a:stCxn id="9" idx="3"/>
            <a:endCxn id="17" idx="1"/>
          </p:cNvCxnSpPr>
          <p:nvPr/>
        </p:nvCxnSpPr>
        <p:spPr>
          <a:xfrm flipV="1">
            <a:off x="5872481" y="2038188"/>
            <a:ext cx="447040" cy="47522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80543EBC-1161-4FE7-9FC7-9E615C426EB1}"/>
              </a:ext>
            </a:extLst>
          </p:cNvPr>
          <p:cNvCxnSpPr>
            <a:cxnSpLocks/>
            <a:stCxn id="9" idx="3"/>
            <a:endCxn id="18" idx="1"/>
          </p:cNvCxnSpPr>
          <p:nvPr/>
        </p:nvCxnSpPr>
        <p:spPr>
          <a:xfrm flipV="1">
            <a:off x="5872481" y="2412080"/>
            <a:ext cx="447040" cy="10132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3" name="Connector: Elbow 62">
            <a:extLst>
              <a:ext uri="{FF2B5EF4-FFF2-40B4-BE49-F238E27FC236}">
                <a16:creationId xmlns:a16="http://schemas.microsoft.com/office/drawing/2014/main" id="{46C449EB-79CB-4E1C-9DBE-10849B7F2B5C}"/>
              </a:ext>
            </a:extLst>
          </p:cNvPr>
          <p:cNvCxnSpPr>
            <a:cxnSpLocks/>
            <a:stCxn id="9" idx="3"/>
            <a:endCxn id="20" idx="1"/>
          </p:cNvCxnSpPr>
          <p:nvPr/>
        </p:nvCxnSpPr>
        <p:spPr>
          <a:xfrm>
            <a:off x="5872481" y="2513409"/>
            <a:ext cx="447040" cy="27256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nector: Elbow 67">
            <a:extLst>
              <a:ext uri="{FF2B5EF4-FFF2-40B4-BE49-F238E27FC236}">
                <a16:creationId xmlns:a16="http://schemas.microsoft.com/office/drawing/2014/main" id="{42B66DB2-C0C9-4A35-911D-7273D0784A39}"/>
              </a:ext>
            </a:extLst>
          </p:cNvPr>
          <p:cNvCxnSpPr>
            <a:cxnSpLocks/>
            <a:stCxn id="9" idx="3"/>
            <a:endCxn id="21" idx="1"/>
          </p:cNvCxnSpPr>
          <p:nvPr/>
        </p:nvCxnSpPr>
        <p:spPr>
          <a:xfrm>
            <a:off x="5872481" y="2513409"/>
            <a:ext cx="447040" cy="64401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nector: Elbow 70">
            <a:extLst>
              <a:ext uri="{FF2B5EF4-FFF2-40B4-BE49-F238E27FC236}">
                <a16:creationId xmlns:a16="http://schemas.microsoft.com/office/drawing/2014/main" id="{A6B8C945-023C-40B2-8BF5-780CE927261C}"/>
              </a:ext>
            </a:extLst>
          </p:cNvPr>
          <p:cNvCxnSpPr>
            <a:cxnSpLocks/>
            <a:stCxn id="9" idx="3"/>
            <a:endCxn id="22" idx="1"/>
          </p:cNvCxnSpPr>
          <p:nvPr/>
        </p:nvCxnSpPr>
        <p:spPr>
          <a:xfrm>
            <a:off x="5872481" y="2513409"/>
            <a:ext cx="447040" cy="99658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4" name="Connector: Elbow 73">
            <a:extLst>
              <a:ext uri="{FF2B5EF4-FFF2-40B4-BE49-F238E27FC236}">
                <a16:creationId xmlns:a16="http://schemas.microsoft.com/office/drawing/2014/main" id="{8E83B3A6-F1B5-47A2-9860-4CF0A4D4CBC1}"/>
              </a:ext>
            </a:extLst>
          </p:cNvPr>
          <p:cNvCxnSpPr>
            <a:cxnSpLocks/>
            <a:stCxn id="9" idx="3"/>
            <a:endCxn id="23" idx="1"/>
          </p:cNvCxnSpPr>
          <p:nvPr/>
        </p:nvCxnSpPr>
        <p:spPr>
          <a:xfrm>
            <a:off x="5872481" y="2513409"/>
            <a:ext cx="447040" cy="134526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7" name="Connector: Elbow 76">
            <a:extLst>
              <a:ext uri="{FF2B5EF4-FFF2-40B4-BE49-F238E27FC236}">
                <a16:creationId xmlns:a16="http://schemas.microsoft.com/office/drawing/2014/main" id="{1D7080A1-41D8-4C7C-9C79-341C66FE2612}"/>
              </a:ext>
            </a:extLst>
          </p:cNvPr>
          <p:cNvCxnSpPr>
            <a:cxnSpLocks/>
            <a:stCxn id="9" idx="3"/>
            <a:endCxn id="24" idx="1"/>
          </p:cNvCxnSpPr>
          <p:nvPr/>
        </p:nvCxnSpPr>
        <p:spPr>
          <a:xfrm>
            <a:off x="5872481" y="2513409"/>
            <a:ext cx="447040" cy="169533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0" name="Connector: Elbow 79">
            <a:extLst>
              <a:ext uri="{FF2B5EF4-FFF2-40B4-BE49-F238E27FC236}">
                <a16:creationId xmlns:a16="http://schemas.microsoft.com/office/drawing/2014/main" id="{8DC99AB1-749E-467F-B04B-16A4733D3B1F}"/>
              </a:ext>
            </a:extLst>
          </p:cNvPr>
          <p:cNvCxnSpPr>
            <a:cxnSpLocks/>
            <a:stCxn id="9" idx="3"/>
            <a:endCxn id="27" idx="1"/>
          </p:cNvCxnSpPr>
          <p:nvPr/>
        </p:nvCxnSpPr>
        <p:spPr>
          <a:xfrm>
            <a:off x="5872481" y="2513409"/>
            <a:ext cx="447040" cy="204512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3" name="Connector: Elbow 82">
            <a:extLst>
              <a:ext uri="{FF2B5EF4-FFF2-40B4-BE49-F238E27FC236}">
                <a16:creationId xmlns:a16="http://schemas.microsoft.com/office/drawing/2014/main" id="{195861DC-A642-4A9E-B625-1DE4AA71723F}"/>
              </a:ext>
            </a:extLst>
          </p:cNvPr>
          <p:cNvCxnSpPr>
            <a:cxnSpLocks/>
            <a:stCxn id="9" idx="3"/>
            <a:endCxn id="28" idx="1"/>
          </p:cNvCxnSpPr>
          <p:nvPr/>
        </p:nvCxnSpPr>
        <p:spPr>
          <a:xfrm>
            <a:off x="5872481" y="2513409"/>
            <a:ext cx="447040" cy="241058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6" name="Connector: Elbow 85">
            <a:extLst>
              <a:ext uri="{FF2B5EF4-FFF2-40B4-BE49-F238E27FC236}">
                <a16:creationId xmlns:a16="http://schemas.microsoft.com/office/drawing/2014/main" id="{4A9158DB-D4DB-4BFE-8B20-81FEA9165BB7}"/>
              </a:ext>
            </a:extLst>
          </p:cNvPr>
          <p:cNvCxnSpPr>
            <a:cxnSpLocks/>
            <a:stCxn id="9" idx="3"/>
            <a:endCxn id="29" idx="1"/>
          </p:cNvCxnSpPr>
          <p:nvPr/>
        </p:nvCxnSpPr>
        <p:spPr>
          <a:xfrm>
            <a:off x="5872481" y="2513409"/>
            <a:ext cx="447040" cy="276913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9" name="Connector: Elbow 88">
            <a:extLst>
              <a:ext uri="{FF2B5EF4-FFF2-40B4-BE49-F238E27FC236}">
                <a16:creationId xmlns:a16="http://schemas.microsoft.com/office/drawing/2014/main" id="{EFAD3A75-213B-4B18-A353-9CDD6B656AE2}"/>
              </a:ext>
            </a:extLst>
          </p:cNvPr>
          <p:cNvCxnSpPr>
            <a:cxnSpLocks/>
            <a:stCxn id="9" idx="3"/>
            <a:endCxn id="30" idx="1"/>
          </p:cNvCxnSpPr>
          <p:nvPr/>
        </p:nvCxnSpPr>
        <p:spPr>
          <a:xfrm>
            <a:off x="5872481" y="2513409"/>
            <a:ext cx="447040" cy="312768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2" name="Connector: Elbow 91">
            <a:extLst>
              <a:ext uri="{FF2B5EF4-FFF2-40B4-BE49-F238E27FC236}">
                <a16:creationId xmlns:a16="http://schemas.microsoft.com/office/drawing/2014/main" id="{B285ED01-EAFC-4FE0-8A5B-3EDC9A2CF930}"/>
              </a:ext>
            </a:extLst>
          </p:cNvPr>
          <p:cNvCxnSpPr>
            <a:cxnSpLocks/>
            <a:stCxn id="9" idx="3"/>
            <a:endCxn id="25" idx="1"/>
          </p:cNvCxnSpPr>
          <p:nvPr/>
        </p:nvCxnSpPr>
        <p:spPr>
          <a:xfrm>
            <a:off x="5872481" y="2513409"/>
            <a:ext cx="447040" cy="348623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0" name="Flowchart: Connector 99">
            <a:extLst>
              <a:ext uri="{FF2B5EF4-FFF2-40B4-BE49-F238E27FC236}">
                <a16:creationId xmlns:a16="http://schemas.microsoft.com/office/drawing/2014/main" id="{2E081960-E730-47B7-BDF7-A61A61F9EA08}"/>
              </a:ext>
            </a:extLst>
          </p:cNvPr>
          <p:cNvSpPr/>
          <p:nvPr/>
        </p:nvSpPr>
        <p:spPr>
          <a:xfrm>
            <a:off x="8192515" y="5738812"/>
            <a:ext cx="172720" cy="14502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101" name="Connector: Elbow 100">
            <a:extLst>
              <a:ext uri="{FF2B5EF4-FFF2-40B4-BE49-F238E27FC236}">
                <a16:creationId xmlns:a16="http://schemas.microsoft.com/office/drawing/2014/main" id="{39809D32-ABB9-4BEA-8519-3E434985A9CD}"/>
              </a:ext>
            </a:extLst>
          </p:cNvPr>
          <p:cNvCxnSpPr>
            <a:cxnSpLocks/>
            <a:stCxn id="25" idx="3"/>
            <a:endCxn id="100" idx="2"/>
          </p:cNvCxnSpPr>
          <p:nvPr/>
        </p:nvCxnSpPr>
        <p:spPr>
          <a:xfrm flipV="1">
            <a:off x="7802881" y="5811323"/>
            <a:ext cx="389634" cy="18831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6" name="Connector: Elbow 105">
            <a:extLst>
              <a:ext uri="{FF2B5EF4-FFF2-40B4-BE49-F238E27FC236}">
                <a16:creationId xmlns:a16="http://schemas.microsoft.com/office/drawing/2014/main" id="{3CAE9FA9-4A77-468F-AF4E-DFD0899CDC3F}"/>
              </a:ext>
            </a:extLst>
          </p:cNvPr>
          <p:cNvCxnSpPr>
            <a:cxnSpLocks/>
            <a:stCxn id="30" idx="3"/>
            <a:endCxn id="100" idx="2"/>
          </p:cNvCxnSpPr>
          <p:nvPr/>
        </p:nvCxnSpPr>
        <p:spPr>
          <a:xfrm>
            <a:off x="7802881" y="5641092"/>
            <a:ext cx="389634" cy="17023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9" name="Connector: Elbow 108">
            <a:extLst>
              <a:ext uri="{FF2B5EF4-FFF2-40B4-BE49-F238E27FC236}">
                <a16:creationId xmlns:a16="http://schemas.microsoft.com/office/drawing/2014/main" id="{2680E0EA-E56B-4CDE-9FEE-3FC172D30A76}"/>
              </a:ext>
            </a:extLst>
          </p:cNvPr>
          <p:cNvCxnSpPr>
            <a:cxnSpLocks/>
            <a:stCxn id="29" idx="3"/>
            <a:endCxn id="100" idx="2"/>
          </p:cNvCxnSpPr>
          <p:nvPr/>
        </p:nvCxnSpPr>
        <p:spPr>
          <a:xfrm>
            <a:off x="7802881" y="5282545"/>
            <a:ext cx="389634" cy="52877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2" name="Connector: Elbow 111">
            <a:extLst>
              <a:ext uri="{FF2B5EF4-FFF2-40B4-BE49-F238E27FC236}">
                <a16:creationId xmlns:a16="http://schemas.microsoft.com/office/drawing/2014/main" id="{2CB82CA4-CEE7-416B-8621-A807FE40729A}"/>
              </a:ext>
            </a:extLst>
          </p:cNvPr>
          <p:cNvCxnSpPr>
            <a:cxnSpLocks/>
            <a:stCxn id="28" idx="3"/>
            <a:endCxn id="100" idx="2"/>
          </p:cNvCxnSpPr>
          <p:nvPr/>
        </p:nvCxnSpPr>
        <p:spPr>
          <a:xfrm>
            <a:off x="7802881" y="4923998"/>
            <a:ext cx="389634" cy="88732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5" name="Connector: Elbow 114">
            <a:extLst>
              <a:ext uri="{FF2B5EF4-FFF2-40B4-BE49-F238E27FC236}">
                <a16:creationId xmlns:a16="http://schemas.microsoft.com/office/drawing/2014/main" id="{1E5EA0B3-4A40-4B06-B5A8-9C9ED2A585DD}"/>
              </a:ext>
            </a:extLst>
          </p:cNvPr>
          <p:cNvCxnSpPr>
            <a:cxnSpLocks/>
            <a:stCxn id="27" idx="3"/>
            <a:endCxn id="100" idx="2"/>
          </p:cNvCxnSpPr>
          <p:nvPr/>
        </p:nvCxnSpPr>
        <p:spPr>
          <a:xfrm>
            <a:off x="7802881" y="4558529"/>
            <a:ext cx="389634" cy="12527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8" name="Connector: Elbow 117">
            <a:extLst>
              <a:ext uri="{FF2B5EF4-FFF2-40B4-BE49-F238E27FC236}">
                <a16:creationId xmlns:a16="http://schemas.microsoft.com/office/drawing/2014/main" id="{B50D4F48-709E-435C-AC75-52F40BA96852}"/>
              </a:ext>
            </a:extLst>
          </p:cNvPr>
          <p:cNvCxnSpPr>
            <a:cxnSpLocks/>
            <a:stCxn id="24" idx="3"/>
            <a:endCxn id="100" idx="2"/>
          </p:cNvCxnSpPr>
          <p:nvPr/>
        </p:nvCxnSpPr>
        <p:spPr>
          <a:xfrm>
            <a:off x="7802881" y="4208742"/>
            <a:ext cx="389634" cy="160258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1" name="Connector: Elbow 120">
            <a:extLst>
              <a:ext uri="{FF2B5EF4-FFF2-40B4-BE49-F238E27FC236}">
                <a16:creationId xmlns:a16="http://schemas.microsoft.com/office/drawing/2014/main" id="{78F4E366-2A88-4F4B-9A2A-5B114CF0509D}"/>
              </a:ext>
            </a:extLst>
          </p:cNvPr>
          <p:cNvCxnSpPr>
            <a:cxnSpLocks/>
            <a:stCxn id="23" idx="3"/>
            <a:endCxn id="100" idx="2"/>
          </p:cNvCxnSpPr>
          <p:nvPr/>
        </p:nvCxnSpPr>
        <p:spPr>
          <a:xfrm>
            <a:off x="7802881" y="3858677"/>
            <a:ext cx="389634" cy="195264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4" name="Connector: Elbow 123">
            <a:extLst>
              <a:ext uri="{FF2B5EF4-FFF2-40B4-BE49-F238E27FC236}">
                <a16:creationId xmlns:a16="http://schemas.microsoft.com/office/drawing/2014/main" id="{1C396377-5E39-4380-A1FA-8DCE6B00964F}"/>
              </a:ext>
            </a:extLst>
          </p:cNvPr>
          <p:cNvCxnSpPr>
            <a:cxnSpLocks/>
            <a:stCxn id="22" idx="3"/>
            <a:endCxn id="100" idx="2"/>
          </p:cNvCxnSpPr>
          <p:nvPr/>
        </p:nvCxnSpPr>
        <p:spPr>
          <a:xfrm>
            <a:off x="7802881" y="3509996"/>
            <a:ext cx="389634" cy="230132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7" name="Connector: Elbow 126">
            <a:extLst>
              <a:ext uri="{FF2B5EF4-FFF2-40B4-BE49-F238E27FC236}">
                <a16:creationId xmlns:a16="http://schemas.microsoft.com/office/drawing/2014/main" id="{599968C6-E88A-4CC9-B313-520708E89241}"/>
              </a:ext>
            </a:extLst>
          </p:cNvPr>
          <p:cNvCxnSpPr>
            <a:cxnSpLocks/>
            <a:stCxn id="21" idx="3"/>
            <a:endCxn id="100" idx="2"/>
          </p:cNvCxnSpPr>
          <p:nvPr/>
        </p:nvCxnSpPr>
        <p:spPr>
          <a:xfrm>
            <a:off x="7802881" y="3157420"/>
            <a:ext cx="389634" cy="26539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0" name="Connector: Elbow 129">
            <a:extLst>
              <a:ext uri="{FF2B5EF4-FFF2-40B4-BE49-F238E27FC236}">
                <a16:creationId xmlns:a16="http://schemas.microsoft.com/office/drawing/2014/main" id="{E37F6D7B-886C-48C5-9212-8101859E2464}"/>
              </a:ext>
            </a:extLst>
          </p:cNvPr>
          <p:cNvCxnSpPr>
            <a:cxnSpLocks/>
            <a:stCxn id="20" idx="3"/>
            <a:endCxn id="100" idx="2"/>
          </p:cNvCxnSpPr>
          <p:nvPr/>
        </p:nvCxnSpPr>
        <p:spPr>
          <a:xfrm>
            <a:off x="7802881" y="2785972"/>
            <a:ext cx="389634" cy="302535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3" name="Connector: Elbow 132">
            <a:extLst>
              <a:ext uri="{FF2B5EF4-FFF2-40B4-BE49-F238E27FC236}">
                <a16:creationId xmlns:a16="http://schemas.microsoft.com/office/drawing/2014/main" id="{48521A4A-3253-449B-A982-109ED3968051}"/>
              </a:ext>
            </a:extLst>
          </p:cNvPr>
          <p:cNvCxnSpPr>
            <a:cxnSpLocks/>
            <a:stCxn id="18" idx="3"/>
            <a:endCxn id="100" idx="2"/>
          </p:cNvCxnSpPr>
          <p:nvPr/>
        </p:nvCxnSpPr>
        <p:spPr>
          <a:xfrm>
            <a:off x="7802881" y="2412080"/>
            <a:ext cx="389634" cy="339924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6" name="Connector: Elbow 135">
            <a:extLst>
              <a:ext uri="{FF2B5EF4-FFF2-40B4-BE49-F238E27FC236}">
                <a16:creationId xmlns:a16="http://schemas.microsoft.com/office/drawing/2014/main" id="{F653DE21-A2C0-4032-93DF-AEAFCB841DAF}"/>
              </a:ext>
            </a:extLst>
          </p:cNvPr>
          <p:cNvCxnSpPr>
            <a:cxnSpLocks/>
            <a:stCxn id="17" idx="3"/>
            <a:endCxn id="100" idx="2"/>
          </p:cNvCxnSpPr>
          <p:nvPr/>
        </p:nvCxnSpPr>
        <p:spPr>
          <a:xfrm>
            <a:off x="7802881" y="2038188"/>
            <a:ext cx="389634" cy="377313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9" name="Connector: Elbow 138">
            <a:extLst>
              <a:ext uri="{FF2B5EF4-FFF2-40B4-BE49-F238E27FC236}">
                <a16:creationId xmlns:a16="http://schemas.microsoft.com/office/drawing/2014/main" id="{B2C44163-0C39-49D9-BFBF-77B7ECC528BC}"/>
              </a:ext>
            </a:extLst>
          </p:cNvPr>
          <p:cNvCxnSpPr>
            <a:cxnSpLocks/>
            <a:stCxn id="100" idx="0"/>
            <a:endCxn id="31" idx="2"/>
          </p:cNvCxnSpPr>
          <p:nvPr/>
        </p:nvCxnSpPr>
        <p:spPr>
          <a:xfrm rot="5400000" flipH="1" flipV="1">
            <a:off x="7569353" y="3901530"/>
            <a:ext cx="2546804" cy="1127760"/>
          </a:xfrm>
          <a:prstGeom prst="bentConnector3">
            <a:avLst>
              <a:gd name="adj1" fmla="val 92187"/>
            </a:avLst>
          </a:prstGeom>
          <a:ln>
            <a:tailEnd type="triangle"/>
          </a:ln>
        </p:spPr>
        <p:style>
          <a:lnRef idx="1">
            <a:schemeClr val="dk1"/>
          </a:lnRef>
          <a:fillRef idx="0">
            <a:schemeClr val="dk1"/>
          </a:fillRef>
          <a:effectRef idx="0">
            <a:schemeClr val="dk1"/>
          </a:effectRef>
          <a:fontRef idx="minor">
            <a:schemeClr val="tx1"/>
          </a:fontRef>
        </p:style>
      </p:cxnSp>
      <p:cxnSp>
        <p:nvCxnSpPr>
          <p:cNvPr id="143" name="Connector: Elbow 142">
            <a:extLst>
              <a:ext uri="{FF2B5EF4-FFF2-40B4-BE49-F238E27FC236}">
                <a16:creationId xmlns:a16="http://schemas.microsoft.com/office/drawing/2014/main" id="{D8996668-267D-4DAC-A976-94B98DD87651}"/>
              </a:ext>
            </a:extLst>
          </p:cNvPr>
          <p:cNvCxnSpPr>
            <a:cxnSpLocks/>
            <a:stCxn id="100" idx="0"/>
            <a:endCxn id="34" idx="2"/>
          </p:cNvCxnSpPr>
          <p:nvPr/>
        </p:nvCxnSpPr>
        <p:spPr>
          <a:xfrm rot="5400000" flipH="1" flipV="1">
            <a:off x="8093953" y="4156890"/>
            <a:ext cx="1766844" cy="1397000"/>
          </a:xfrm>
          <a:prstGeom prst="bentConnector3">
            <a:avLst>
              <a:gd name="adj1" fmla="val 89678"/>
            </a:avLst>
          </a:prstGeom>
          <a:ln>
            <a:tailEnd type="triangle"/>
          </a:ln>
        </p:spPr>
        <p:style>
          <a:lnRef idx="1">
            <a:schemeClr val="dk1"/>
          </a:lnRef>
          <a:fillRef idx="0">
            <a:schemeClr val="dk1"/>
          </a:fillRef>
          <a:effectRef idx="0">
            <a:schemeClr val="dk1"/>
          </a:effectRef>
          <a:fontRef idx="minor">
            <a:schemeClr val="tx1"/>
          </a:fontRef>
        </p:style>
      </p:cxnSp>
      <p:cxnSp>
        <p:nvCxnSpPr>
          <p:cNvPr id="150" name="Connector: Elbow 149">
            <a:extLst>
              <a:ext uri="{FF2B5EF4-FFF2-40B4-BE49-F238E27FC236}">
                <a16:creationId xmlns:a16="http://schemas.microsoft.com/office/drawing/2014/main" id="{7E084165-F8CA-4940-BE3C-11FCC993DE84}"/>
              </a:ext>
            </a:extLst>
          </p:cNvPr>
          <p:cNvCxnSpPr>
            <a:cxnSpLocks/>
            <a:stCxn id="100" idx="0"/>
            <a:endCxn id="35" idx="2"/>
          </p:cNvCxnSpPr>
          <p:nvPr/>
        </p:nvCxnSpPr>
        <p:spPr>
          <a:xfrm rot="5400000" flipH="1" flipV="1">
            <a:off x="8614334" y="4374503"/>
            <a:ext cx="1028850" cy="1699769"/>
          </a:xfrm>
          <a:prstGeom prst="bentConnector3">
            <a:avLst>
              <a:gd name="adj1" fmla="val 83328"/>
            </a:avLst>
          </a:prstGeom>
          <a:ln>
            <a:tailEnd type="triangle"/>
          </a:ln>
        </p:spPr>
        <p:style>
          <a:lnRef idx="1">
            <a:schemeClr val="dk1"/>
          </a:lnRef>
          <a:fillRef idx="0">
            <a:schemeClr val="dk1"/>
          </a:fillRef>
          <a:effectRef idx="0">
            <a:schemeClr val="dk1"/>
          </a:effectRef>
          <a:fontRef idx="minor">
            <a:schemeClr val="tx1"/>
          </a:fontRef>
        </p:style>
      </p:cxnSp>
      <p:cxnSp>
        <p:nvCxnSpPr>
          <p:cNvPr id="154" name="Connector: Elbow 153">
            <a:extLst>
              <a:ext uri="{FF2B5EF4-FFF2-40B4-BE49-F238E27FC236}">
                <a16:creationId xmlns:a16="http://schemas.microsoft.com/office/drawing/2014/main" id="{53067A2A-1114-4F76-8DFC-BADA47F74B4E}"/>
              </a:ext>
            </a:extLst>
          </p:cNvPr>
          <p:cNvCxnSpPr>
            <a:cxnSpLocks/>
            <a:stCxn id="35" idx="3"/>
            <a:endCxn id="36" idx="2"/>
          </p:cNvCxnSpPr>
          <p:nvPr/>
        </p:nvCxnSpPr>
        <p:spPr>
          <a:xfrm flipV="1">
            <a:off x="11155680" y="3564006"/>
            <a:ext cx="160020" cy="92795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7" name="Connector: Elbow 156">
            <a:extLst>
              <a:ext uri="{FF2B5EF4-FFF2-40B4-BE49-F238E27FC236}">
                <a16:creationId xmlns:a16="http://schemas.microsoft.com/office/drawing/2014/main" id="{0675F052-FCB0-4ECA-AE20-FFEF7305DA67}"/>
              </a:ext>
            </a:extLst>
          </p:cNvPr>
          <p:cNvCxnSpPr>
            <a:cxnSpLocks/>
            <a:stCxn id="34" idx="3"/>
            <a:endCxn id="36" idx="1"/>
          </p:cNvCxnSpPr>
          <p:nvPr/>
        </p:nvCxnSpPr>
        <p:spPr>
          <a:xfrm flipV="1">
            <a:off x="10852911" y="3429000"/>
            <a:ext cx="302769" cy="32496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60" name="Connector: Elbow 159">
            <a:extLst>
              <a:ext uri="{FF2B5EF4-FFF2-40B4-BE49-F238E27FC236}">
                <a16:creationId xmlns:a16="http://schemas.microsoft.com/office/drawing/2014/main" id="{2F261537-3D09-42FC-BF6E-E3C0334D187F}"/>
              </a:ext>
            </a:extLst>
          </p:cNvPr>
          <p:cNvCxnSpPr>
            <a:cxnSpLocks/>
            <a:stCxn id="31" idx="3"/>
            <a:endCxn id="36" idx="0"/>
          </p:cNvCxnSpPr>
          <p:nvPr/>
        </p:nvCxnSpPr>
        <p:spPr>
          <a:xfrm>
            <a:off x="10583671" y="2930993"/>
            <a:ext cx="732029" cy="36300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Connector 163">
            <a:extLst>
              <a:ext uri="{FF2B5EF4-FFF2-40B4-BE49-F238E27FC236}">
                <a16:creationId xmlns:a16="http://schemas.microsoft.com/office/drawing/2014/main" id="{6FC0CACE-F8D0-4CF9-861E-368A1844A6C9}"/>
              </a:ext>
            </a:extLst>
          </p:cNvPr>
          <p:cNvCxnSpPr>
            <a:stCxn id="36" idx="3"/>
          </p:cNvCxnSpPr>
          <p:nvPr/>
        </p:nvCxnSpPr>
        <p:spPr>
          <a:xfrm>
            <a:off x="11475720" y="3429000"/>
            <a:ext cx="917448" cy="0"/>
          </a:xfrm>
          <a:prstGeom prst="line">
            <a:avLst/>
          </a:prstGeom>
        </p:spPr>
        <p:style>
          <a:lnRef idx="1">
            <a:schemeClr val="accent1"/>
          </a:lnRef>
          <a:fillRef idx="0">
            <a:schemeClr val="accent1"/>
          </a:fillRef>
          <a:effectRef idx="0">
            <a:schemeClr val="accent1"/>
          </a:effectRef>
          <a:fontRef idx="minor">
            <a:schemeClr val="tx1"/>
          </a:fontRef>
        </p:style>
      </p:cxnSp>
      <p:sp>
        <p:nvSpPr>
          <p:cNvPr id="165" name="Flowchart: Alternate Process 164">
            <a:extLst>
              <a:ext uri="{FF2B5EF4-FFF2-40B4-BE49-F238E27FC236}">
                <a16:creationId xmlns:a16="http://schemas.microsoft.com/office/drawing/2014/main" id="{CF123664-D606-4D0C-B7C8-2AB57F26D7D3}"/>
              </a:ext>
            </a:extLst>
          </p:cNvPr>
          <p:cNvSpPr/>
          <p:nvPr/>
        </p:nvSpPr>
        <p:spPr>
          <a:xfrm>
            <a:off x="9238742" y="4995095"/>
            <a:ext cx="2354072" cy="435999"/>
          </a:xfrm>
          <a:prstGeom prst="flowChartAlternateProcess">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PH" sz="1400" dirty="0"/>
              <a:t>Recursive Partitioning</a:t>
            </a:r>
          </a:p>
        </p:txBody>
      </p:sp>
      <p:cxnSp>
        <p:nvCxnSpPr>
          <p:cNvPr id="166" name="Connector: Elbow 165">
            <a:extLst>
              <a:ext uri="{FF2B5EF4-FFF2-40B4-BE49-F238E27FC236}">
                <a16:creationId xmlns:a16="http://schemas.microsoft.com/office/drawing/2014/main" id="{BEE0D1F4-FDB1-4BD2-9039-E95825B92AED}"/>
              </a:ext>
            </a:extLst>
          </p:cNvPr>
          <p:cNvCxnSpPr>
            <a:cxnSpLocks/>
            <a:stCxn id="100" idx="0"/>
            <a:endCxn id="165" idx="2"/>
          </p:cNvCxnSpPr>
          <p:nvPr/>
        </p:nvCxnSpPr>
        <p:spPr>
          <a:xfrm rot="5400000" flipH="1" flipV="1">
            <a:off x="9193467" y="4516502"/>
            <a:ext cx="307718" cy="213690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69" name="Connector: Elbow 168">
            <a:extLst>
              <a:ext uri="{FF2B5EF4-FFF2-40B4-BE49-F238E27FC236}">
                <a16:creationId xmlns:a16="http://schemas.microsoft.com/office/drawing/2014/main" id="{63F49E18-10A7-4508-8036-D6BBC5119A2C}"/>
              </a:ext>
            </a:extLst>
          </p:cNvPr>
          <p:cNvCxnSpPr>
            <a:cxnSpLocks/>
            <a:stCxn id="165" idx="3"/>
            <a:endCxn id="36" idx="2"/>
          </p:cNvCxnSpPr>
          <p:nvPr/>
        </p:nvCxnSpPr>
        <p:spPr>
          <a:xfrm flipH="1" flipV="1">
            <a:off x="11315700" y="3564006"/>
            <a:ext cx="277114" cy="1649089"/>
          </a:xfrm>
          <a:prstGeom prst="bentConnector4">
            <a:avLst>
              <a:gd name="adj1" fmla="val -82493"/>
              <a:gd name="adj2" fmla="val 29475"/>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82633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p:cTn id="7" dur="500" fill="hold"/>
                                        <p:tgtEl>
                                          <p:spTgt spid="92"/>
                                        </p:tgtEl>
                                        <p:attrNameLst>
                                          <p:attrName>ppt_w</p:attrName>
                                        </p:attrNameLst>
                                      </p:cBhvr>
                                      <p:tavLst>
                                        <p:tav tm="0">
                                          <p:val>
                                            <p:fltVal val="0"/>
                                          </p:val>
                                        </p:tav>
                                        <p:tav tm="100000">
                                          <p:val>
                                            <p:strVal val="#ppt_w"/>
                                          </p:val>
                                        </p:tav>
                                      </p:tavLst>
                                    </p:anim>
                                    <p:anim calcmode="lin" valueType="num">
                                      <p:cBhvr>
                                        <p:cTn id="8" dur="500" fill="hold"/>
                                        <p:tgtEl>
                                          <p:spTgt spid="92"/>
                                        </p:tgtEl>
                                        <p:attrNameLst>
                                          <p:attrName>ppt_h</p:attrName>
                                        </p:attrNameLst>
                                      </p:cBhvr>
                                      <p:tavLst>
                                        <p:tav tm="0">
                                          <p:val>
                                            <p:fltVal val="0"/>
                                          </p:val>
                                        </p:tav>
                                        <p:tav tm="100000">
                                          <p:val>
                                            <p:strVal val="#ppt_h"/>
                                          </p:val>
                                        </p:tav>
                                      </p:tavLst>
                                    </p:anim>
                                    <p:animEffect transition="in" filter="fade">
                                      <p:cBhvr>
                                        <p:cTn id="9" dur="500"/>
                                        <p:tgtEl>
                                          <p:spTgt spid="92"/>
                                        </p:tgtEl>
                                      </p:cBhvr>
                                    </p:animEffect>
                                  </p:childTnLst>
                                </p:cTn>
                              </p:par>
                              <p:par>
                                <p:cTn id="10" presetID="53" presetClass="entr" presetSubtype="16" fill="hold" nodeType="with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p:cTn id="12" dur="500" fill="hold"/>
                                        <p:tgtEl>
                                          <p:spTgt spid="89"/>
                                        </p:tgtEl>
                                        <p:attrNameLst>
                                          <p:attrName>ppt_w</p:attrName>
                                        </p:attrNameLst>
                                      </p:cBhvr>
                                      <p:tavLst>
                                        <p:tav tm="0">
                                          <p:val>
                                            <p:fltVal val="0"/>
                                          </p:val>
                                        </p:tav>
                                        <p:tav tm="100000">
                                          <p:val>
                                            <p:strVal val="#ppt_w"/>
                                          </p:val>
                                        </p:tav>
                                      </p:tavLst>
                                    </p:anim>
                                    <p:anim calcmode="lin" valueType="num">
                                      <p:cBhvr>
                                        <p:cTn id="13" dur="500" fill="hold"/>
                                        <p:tgtEl>
                                          <p:spTgt spid="89"/>
                                        </p:tgtEl>
                                        <p:attrNameLst>
                                          <p:attrName>ppt_h</p:attrName>
                                        </p:attrNameLst>
                                      </p:cBhvr>
                                      <p:tavLst>
                                        <p:tav tm="0">
                                          <p:val>
                                            <p:fltVal val="0"/>
                                          </p:val>
                                        </p:tav>
                                        <p:tav tm="100000">
                                          <p:val>
                                            <p:strVal val="#ppt_h"/>
                                          </p:val>
                                        </p:tav>
                                      </p:tavLst>
                                    </p:anim>
                                    <p:animEffect transition="in" filter="fade">
                                      <p:cBhvr>
                                        <p:cTn id="14" dur="500"/>
                                        <p:tgtEl>
                                          <p:spTgt spid="89"/>
                                        </p:tgtEl>
                                      </p:cBhvr>
                                    </p:animEffect>
                                  </p:childTnLst>
                                </p:cTn>
                              </p:par>
                              <p:par>
                                <p:cTn id="15" presetID="53" presetClass="entr" presetSubtype="16" fill="hold" nodeType="withEffect">
                                  <p:stCondLst>
                                    <p:cond delay="0"/>
                                  </p:stCondLst>
                                  <p:childTnLst>
                                    <p:set>
                                      <p:cBhvr>
                                        <p:cTn id="16" dur="1" fill="hold">
                                          <p:stCondLst>
                                            <p:cond delay="0"/>
                                          </p:stCondLst>
                                        </p:cTn>
                                        <p:tgtEl>
                                          <p:spTgt spid="86"/>
                                        </p:tgtEl>
                                        <p:attrNameLst>
                                          <p:attrName>style.visibility</p:attrName>
                                        </p:attrNameLst>
                                      </p:cBhvr>
                                      <p:to>
                                        <p:strVal val="visible"/>
                                      </p:to>
                                    </p:set>
                                    <p:anim calcmode="lin" valueType="num">
                                      <p:cBhvr>
                                        <p:cTn id="17" dur="500" fill="hold"/>
                                        <p:tgtEl>
                                          <p:spTgt spid="86"/>
                                        </p:tgtEl>
                                        <p:attrNameLst>
                                          <p:attrName>ppt_w</p:attrName>
                                        </p:attrNameLst>
                                      </p:cBhvr>
                                      <p:tavLst>
                                        <p:tav tm="0">
                                          <p:val>
                                            <p:fltVal val="0"/>
                                          </p:val>
                                        </p:tav>
                                        <p:tav tm="100000">
                                          <p:val>
                                            <p:strVal val="#ppt_w"/>
                                          </p:val>
                                        </p:tav>
                                      </p:tavLst>
                                    </p:anim>
                                    <p:anim calcmode="lin" valueType="num">
                                      <p:cBhvr>
                                        <p:cTn id="18" dur="500" fill="hold"/>
                                        <p:tgtEl>
                                          <p:spTgt spid="86"/>
                                        </p:tgtEl>
                                        <p:attrNameLst>
                                          <p:attrName>ppt_h</p:attrName>
                                        </p:attrNameLst>
                                      </p:cBhvr>
                                      <p:tavLst>
                                        <p:tav tm="0">
                                          <p:val>
                                            <p:fltVal val="0"/>
                                          </p:val>
                                        </p:tav>
                                        <p:tav tm="100000">
                                          <p:val>
                                            <p:strVal val="#ppt_h"/>
                                          </p:val>
                                        </p:tav>
                                      </p:tavLst>
                                    </p:anim>
                                    <p:animEffect transition="in" filter="fade">
                                      <p:cBhvr>
                                        <p:cTn id="19" dur="500"/>
                                        <p:tgtEl>
                                          <p:spTgt spid="86"/>
                                        </p:tgtEl>
                                      </p:cBhvr>
                                    </p:animEffect>
                                  </p:childTnLst>
                                </p:cTn>
                              </p:par>
                              <p:par>
                                <p:cTn id="20" presetID="53" presetClass="entr" presetSubtype="16"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 calcmode="lin" valueType="num">
                                      <p:cBhvr>
                                        <p:cTn id="22" dur="500" fill="hold"/>
                                        <p:tgtEl>
                                          <p:spTgt spid="83"/>
                                        </p:tgtEl>
                                        <p:attrNameLst>
                                          <p:attrName>ppt_w</p:attrName>
                                        </p:attrNameLst>
                                      </p:cBhvr>
                                      <p:tavLst>
                                        <p:tav tm="0">
                                          <p:val>
                                            <p:fltVal val="0"/>
                                          </p:val>
                                        </p:tav>
                                        <p:tav tm="100000">
                                          <p:val>
                                            <p:strVal val="#ppt_w"/>
                                          </p:val>
                                        </p:tav>
                                      </p:tavLst>
                                    </p:anim>
                                    <p:anim calcmode="lin" valueType="num">
                                      <p:cBhvr>
                                        <p:cTn id="23" dur="500" fill="hold"/>
                                        <p:tgtEl>
                                          <p:spTgt spid="83"/>
                                        </p:tgtEl>
                                        <p:attrNameLst>
                                          <p:attrName>ppt_h</p:attrName>
                                        </p:attrNameLst>
                                      </p:cBhvr>
                                      <p:tavLst>
                                        <p:tav tm="0">
                                          <p:val>
                                            <p:fltVal val="0"/>
                                          </p:val>
                                        </p:tav>
                                        <p:tav tm="100000">
                                          <p:val>
                                            <p:strVal val="#ppt_h"/>
                                          </p:val>
                                        </p:tav>
                                      </p:tavLst>
                                    </p:anim>
                                    <p:animEffect transition="in" filter="fade">
                                      <p:cBhvr>
                                        <p:cTn id="24" dur="500"/>
                                        <p:tgtEl>
                                          <p:spTgt spid="83"/>
                                        </p:tgtEl>
                                      </p:cBhvr>
                                    </p:animEffect>
                                  </p:childTnLst>
                                </p:cTn>
                              </p:par>
                              <p:par>
                                <p:cTn id="25" presetID="53" presetClass="entr" presetSubtype="16" fill="hold"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p:cTn id="27" dur="500" fill="hold"/>
                                        <p:tgtEl>
                                          <p:spTgt spid="80"/>
                                        </p:tgtEl>
                                        <p:attrNameLst>
                                          <p:attrName>ppt_w</p:attrName>
                                        </p:attrNameLst>
                                      </p:cBhvr>
                                      <p:tavLst>
                                        <p:tav tm="0">
                                          <p:val>
                                            <p:fltVal val="0"/>
                                          </p:val>
                                        </p:tav>
                                        <p:tav tm="100000">
                                          <p:val>
                                            <p:strVal val="#ppt_w"/>
                                          </p:val>
                                        </p:tav>
                                      </p:tavLst>
                                    </p:anim>
                                    <p:anim calcmode="lin" valueType="num">
                                      <p:cBhvr>
                                        <p:cTn id="28" dur="500" fill="hold"/>
                                        <p:tgtEl>
                                          <p:spTgt spid="80"/>
                                        </p:tgtEl>
                                        <p:attrNameLst>
                                          <p:attrName>ppt_h</p:attrName>
                                        </p:attrNameLst>
                                      </p:cBhvr>
                                      <p:tavLst>
                                        <p:tav tm="0">
                                          <p:val>
                                            <p:fltVal val="0"/>
                                          </p:val>
                                        </p:tav>
                                        <p:tav tm="100000">
                                          <p:val>
                                            <p:strVal val="#ppt_h"/>
                                          </p:val>
                                        </p:tav>
                                      </p:tavLst>
                                    </p:anim>
                                    <p:animEffect transition="in" filter="fade">
                                      <p:cBhvr>
                                        <p:cTn id="29" dur="500"/>
                                        <p:tgtEl>
                                          <p:spTgt spid="80"/>
                                        </p:tgtEl>
                                      </p:cBhvr>
                                    </p:animEffect>
                                  </p:childTnLst>
                                </p:cTn>
                              </p:par>
                              <p:par>
                                <p:cTn id="30" presetID="53" presetClass="entr" presetSubtype="16" fill="hold" nodeType="withEffect">
                                  <p:stCondLst>
                                    <p:cond delay="0"/>
                                  </p:stCondLst>
                                  <p:childTnLst>
                                    <p:set>
                                      <p:cBhvr>
                                        <p:cTn id="31" dur="1" fill="hold">
                                          <p:stCondLst>
                                            <p:cond delay="0"/>
                                          </p:stCondLst>
                                        </p:cTn>
                                        <p:tgtEl>
                                          <p:spTgt spid="77"/>
                                        </p:tgtEl>
                                        <p:attrNameLst>
                                          <p:attrName>style.visibility</p:attrName>
                                        </p:attrNameLst>
                                      </p:cBhvr>
                                      <p:to>
                                        <p:strVal val="visible"/>
                                      </p:to>
                                    </p:set>
                                    <p:anim calcmode="lin" valueType="num">
                                      <p:cBhvr>
                                        <p:cTn id="32" dur="500" fill="hold"/>
                                        <p:tgtEl>
                                          <p:spTgt spid="77"/>
                                        </p:tgtEl>
                                        <p:attrNameLst>
                                          <p:attrName>ppt_w</p:attrName>
                                        </p:attrNameLst>
                                      </p:cBhvr>
                                      <p:tavLst>
                                        <p:tav tm="0">
                                          <p:val>
                                            <p:fltVal val="0"/>
                                          </p:val>
                                        </p:tav>
                                        <p:tav tm="100000">
                                          <p:val>
                                            <p:strVal val="#ppt_w"/>
                                          </p:val>
                                        </p:tav>
                                      </p:tavLst>
                                    </p:anim>
                                    <p:anim calcmode="lin" valueType="num">
                                      <p:cBhvr>
                                        <p:cTn id="33" dur="500" fill="hold"/>
                                        <p:tgtEl>
                                          <p:spTgt spid="77"/>
                                        </p:tgtEl>
                                        <p:attrNameLst>
                                          <p:attrName>ppt_h</p:attrName>
                                        </p:attrNameLst>
                                      </p:cBhvr>
                                      <p:tavLst>
                                        <p:tav tm="0">
                                          <p:val>
                                            <p:fltVal val="0"/>
                                          </p:val>
                                        </p:tav>
                                        <p:tav tm="100000">
                                          <p:val>
                                            <p:strVal val="#ppt_h"/>
                                          </p:val>
                                        </p:tav>
                                      </p:tavLst>
                                    </p:anim>
                                    <p:animEffect transition="in" filter="fade">
                                      <p:cBhvr>
                                        <p:cTn id="34" dur="500"/>
                                        <p:tgtEl>
                                          <p:spTgt spid="77"/>
                                        </p:tgtEl>
                                      </p:cBhvr>
                                    </p:animEffect>
                                  </p:childTnLst>
                                </p:cTn>
                              </p:par>
                              <p:par>
                                <p:cTn id="35" presetID="53" presetClass="entr" presetSubtype="16"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anim calcmode="lin" valueType="num">
                                      <p:cBhvr>
                                        <p:cTn id="37" dur="500" fill="hold"/>
                                        <p:tgtEl>
                                          <p:spTgt spid="74"/>
                                        </p:tgtEl>
                                        <p:attrNameLst>
                                          <p:attrName>ppt_w</p:attrName>
                                        </p:attrNameLst>
                                      </p:cBhvr>
                                      <p:tavLst>
                                        <p:tav tm="0">
                                          <p:val>
                                            <p:fltVal val="0"/>
                                          </p:val>
                                        </p:tav>
                                        <p:tav tm="100000">
                                          <p:val>
                                            <p:strVal val="#ppt_w"/>
                                          </p:val>
                                        </p:tav>
                                      </p:tavLst>
                                    </p:anim>
                                    <p:anim calcmode="lin" valueType="num">
                                      <p:cBhvr>
                                        <p:cTn id="38" dur="500" fill="hold"/>
                                        <p:tgtEl>
                                          <p:spTgt spid="74"/>
                                        </p:tgtEl>
                                        <p:attrNameLst>
                                          <p:attrName>ppt_h</p:attrName>
                                        </p:attrNameLst>
                                      </p:cBhvr>
                                      <p:tavLst>
                                        <p:tav tm="0">
                                          <p:val>
                                            <p:fltVal val="0"/>
                                          </p:val>
                                        </p:tav>
                                        <p:tav tm="100000">
                                          <p:val>
                                            <p:strVal val="#ppt_h"/>
                                          </p:val>
                                        </p:tav>
                                      </p:tavLst>
                                    </p:anim>
                                    <p:animEffect transition="in" filter="fade">
                                      <p:cBhvr>
                                        <p:cTn id="39" dur="500"/>
                                        <p:tgtEl>
                                          <p:spTgt spid="74"/>
                                        </p:tgtEl>
                                      </p:cBhvr>
                                    </p:animEffect>
                                  </p:childTnLst>
                                </p:cTn>
                              </p:par>
                              <p:par>
                                <p:cTn id="40" presetID="53" presetClass="entr" presetSubtype="16"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 calcmode="lin" valueType="num">
                                      <p:cBhvr>
                                        <p:cTn id="42" dur="500" fill="hold"/>
                                        <p:tgtEl>
                                          <p:spTgt spid="71"/>
                                        </p:tgtEl>
                                        <p:attrNameLst>
                                          <p:attrName>ppt_w</p:attrName>
                                        </p:attrNameLst>
                                      </p:cBhvr>
                                      <p:tavLst>
                                        <p:tav tm="0">
                                          <p:val>
                                            <p:fltVal val="0"/>
                                          </p:val>
                                        </p:tav>
                                        <p:tav tm="100000">
                                          <p:val>
                                            <p:strVal val="#ppt_w"/>
                                          </p:val>
                                        </p:tav>
                                      </p:tavLst>
                                    </p:anim>
                                    <p:anim calcmode="lin" valueType="num">
                                      <p:cBhvr>
                                        <p:cTn id="43" dur="500" fill="hold"/>
                                        <p:tgtEl>
                                          <p:spTgt spid="71"/>
                                        </p:tgtEl>
                                        <p:attrNameLst>
                                          <p:attrName>ppt_h</p:attrName>
                                        </p:attrNameLst>
                                      </p:cBhvr>
                                      <p:tavLst>
                                        <p:tav tm="0">
                                          <p:val>
                                            <p:fltVal val="0"/>
                                          </p:val>
                                        </p:tav>
                                        <p:tav tm="100000">
                                          <p:val>
                                            <p:strVal val="#ppt_h"/>
                                          </p:val>
                                        </p:tav>
                                      </p:tavLst>
                                    </p:anim>
                                    <p:animEffect transition="in" filter="fade">
                                      <p:cBhvr>
                                        <p:cTn id="44" dur="500"/>
                                        <p:tgtEl>
                                          <p:spTgt spid="71"/>
                                        </p:tgtEl>
                                      </p:cBhvr>
                                    </p:animEffect>
                                  </p:childTnLst>
                                </p:cTn>
                              </p:par>
                              <p:par>
                                <p:cTn id="45" presetID="53" presetClass="entr" presetSubtype="16"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p:cTn id="47" dur="500" fill="hold"/>
                                        <p:tgtEl>
                                          <p:spTgt spid="68"/>
                                        </p:tgtEl>
                                        <p:attrNameLst>
                                          <p:attrName>ppt_w</p:attrName>
                                        </p:attrNameLst>
                                      </p:cBhvr>
                                      <p:tavLst>
                                        <p:tav tm="0">
                                          <p:val>
                                            <p:fltVal val="0"/>
                                          </p:val>
                                        </p:tav>
                                        <p:tav tm="100000">
                                          <p:val>
                                            <p:strVal val="#ppt_w"/>
                                          </p:val>
                                        </p:tav>
                                      </p:tavLst>
                                    </p:anim>
                                    <p:anim calcmode="lin" valueType="num">
                                      <p:cBhvr>
                                        <p:cTn id="48" dur="500" fill="hold"/>
                                        <p:tgtEl>
                                          <p:spTgt spid="68"/>
                                        </p:tgtEl>
                                        <p:attrNameLst>
                                          <p:attrName>ppt_h</p:attrName>
                                        </p:attrNameLst>
                                      </p:cBhvr>
                                      <p:tavLst>
                                        <p:tav tm="0">
                                          <p:val>
                                            <p:fltVal val="0"/>
                                          </p:val>
                                        </p:tav>
                                        <p:tav tm="100000">
                                          <p:val>
                                            <p:strVal val="#ppt_h"/>
                                          </p:val>
                                        </p:tav>
                                      </p:tavLst>
                                    </p:anim>
                                    <p:animEffect transition="in" filter="fade">
                                      <p:cBhvr>
                                        <p:cTn id="49" dur="500"/>
                                        <p:tgtEl>
                                          <p:spTgt spid="68"/>
                                        </p:tgtEl>
                                      </p:cBhvr>
                                    </p:animEffect>
                                  </p:childTnLst>
                                </p:cTn>
                              </p:par>
                              <p:par>
                                <p:cTn id="50" presetID="53" presetClass="entr" presetSubtype="16" fill="hold" nodeType="withEffect">
                                  <p:stCondLst>
                                    <p:cond delay="0"/>
                                  </p:stCondLst>
                                  <p:childTnLst>
                                    <p:set>
                                      <p:cBhvr>
                                        <p:cTn id="51" dur="1" fill="hold">
                                          <p:stCondLst>
                                            <p:cond delay="0"/>
                                          </p:stCondLst>
                                        </p:cTn>
                                        <p:tgtEl>
                                          <p:spTgt spid="63"/>
                                        </p:tgtEl>
                                        <p:attrNameLst>
                                          <p:attrName>style.visibility</p:attrName>
                                        </p:attrNameLst>
                                      </p:cBhvr>
                                      <p:to>
                                        <p:strVal val="visible"/>
                                      </p:to>
                                    </p:set>
                                    <p:anim calcmode="lin" valueType="num">
                                      <p:cBhvr>
                                        <p:cTn id="52" dur="500" fill="hold"/>
                                        <p:tgtEl>
                                          <p:spTgt spid="63"/>
                                        </p:tgtEl>
                                        <p:attrNameLst>
                                          <p:attrName>ppt_w</p:attrName>
                                        </p:attrNameLst>
                                      </p:cBhvr>
                                      <p:tavLst>
                                        <p:tav tm="0">
                                          <p:val>
                                            <p:fltVal val="0"/>
                                          </p:val>
                                        </p:tav>
                                        <p:tav tm="100000">
                                          <p:val>
                                            <p:strVal val="#ppt_w"/>
                                          </p:val>
                                        </p:tav>
                                      </p:tavLst>
                                    </p:anim>
                                    <p:anim calcmode="lin" valueType="num">
                                      <p:cBhvr>
                                        <p:cTn id="53" dur="500" fill="hold"/>
                                        <p:tgtEl>
                                          <p:spTgt spid="63"/>
                                        </p:tgtEl>
                                        <p:attrNameLst>
                                          <p:attrName>ppt_h</p:attrName>
                                        </p:attrNameLst>
                                      </p:cBhvr>
                                      <p:tavLst>
                                        <p:tav tm="0">
                                          <p:val>
                                            <p:fltVal val="0"/>
                                          </p:val>
                                        </p:tav>
                                        <p:tav tm="100000">
                                          <p:val>
                                            <p:strVal val="#ppt_h"/>
                                          </p:val>
                                        </p:tav>
                                      </p:tavLst>
                                    </p:anim>
                                    <p:animEffect transition="in" filter="fade">
                                      <p:cBhvr>
                                        <p:cTn id="54" dur="500"/>
                                        <p:tgtEl>
                                          <p:spTgt spid="63"/>
                                        </p:tgtEl>
                                      </p:cBhvr>
                                    </p:animEffect>
                                  </p:childTnLst>
                                </p:cTn>
                              </p:par>
                              <p:par>
                                <p:cTn id="55" presetID="53" presetClass="entr" presetSubtype="16" fill="hold" nodeType="withEffect">
                                  <p:stCondLst>
                                    <p:cond delay="0"/>
                                  </p:stCondLst>
                                  <p:childTnLst>
                                    <p:set>
                                      <p:cBhvr>
                                        <p:cTn id="56" dur="1" fill="hold">
                                          <p:stCondLst>
                                            <p:cond delay="0"/>
                                          </p:stCondLst>
                                        </p:cTn>
                                        <p:tgtEl>
                                          <p:spTgt spid="60"/>
                                        </p:tgtEl>
                                        <p:attrNameLst>
                                          <p:attrName>style.visibility</p:attrName>
                                        </p:attrNameLst>
                                      </p:cBhvr>
                                      <p:to>
                                        <p:strVal val="visible"/>
                                      </p:to>
                                    </p:set>
                                    <p:anim calcmode="lin" valueType="num">
                                      <p:cBhvr>
                                        <p:cTn id="57" dur="500" fill="hold"/>
                                        <p:tgtEl>
                                          <p:spTgt spid="60"/>
                                        </p:tgtEl>
                                        <p:attrNameLst>
                                          <p:attrName>ppt_w</p:attrName>
                                        </p:attrNameLst>
                                      </p:cBhvr>
                                      <p:tavLst>
                                        <p:tav tm="0">
                                          <p:val>
                                            <p:fltVal val="0"/>
                                          </p:val>
                                        </p:tav>
                                        <p:tav tm="100000">
                                          <p:val>
                                            <p:strVal val="#ppt_w"/>
                                          </p:val>
                                        </p:tav>
                                      </p:tavLst>
                                    </p:anim>
                                    <p:anim calcmode="lin" valueType="num">
                                      <p:cBhvr>
                                        <p:cTn id="58" dur="500" fill="hold"/>
                                        <p:tgtEl>
                                          <p:spTgt spid="60"/>
                                        </p:tgtEl>
                                        <p:attrNameLst>
                                          <p:attrName>ppt_h</p:attrName>
                                        </p:attrNameLst>
                                      </p:cBhvr>
                                      <p:tavLst>
                                        <p:tav tm="0">
                                          <p:val>
                                            <p:fltVal val="0"/>
                                          </p:val>
                                        </p:tav>
                                        <p:tav tm="100000">
                                          <p:val>
                                            <p:strVal val="#ppt_h"/>
                                          </p:val>
                                        </p:tav>
                                      </p:tavLst>
                                    </p:anim>
                                    <p:animEffect transition="in" filter="fade">
                                      <p:cBhvr>
                                        <p:cTn id="59" dur="500"/>
                                        <p:tgtEl>
                                          <p:spTgt spid="60"/>
                                        </p:tgtEl>
                                      </p:cBhvr>
                                    </p:animEffect>
                                  </p:childTnLst>
                                </p:cTn>
                              </p:par>
                              <p:par>
                                <p:cTn id="60" presetID="53" presetClass="entr" presetSubtype="16"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 calcmode="lin" valueType="num">
                                      <p:cBhvr>
                                        <p:cTn id="62" dur="500" fill="hold"/>
                                        <p:tgtEl>
                                          <p:spTgt spid="57"/>
                                        </p:tgtEl>
                                        <p:attrNameLst>
                                          <p:attrName>ppt_w</p:attrName>
                                        </p:attrNameLst>
                                      </p:cBhvr>
                                      <p:tavLst>
                                        <p:tav tm="0">
                                          <p:val>
                                            <p:fltVal val="0"/>
                                          </p:val>
                                        </p:tav>
                                        <p:tav tm="100000">
                                          <p:val>
                                            <p:strVal val="#ppt_w"/>
                                          </p:val>
                                        </p:tav>
                                      </p:tavLst>
                                    </p:anim>
                                    <p:anim calcmode="lin" valueType="num">
                                      <p:cBhvr>
                                        <p:cTn id="63" dur="500" fill="hold"/>
                                        <p:tgtEl>
                                          <p:spTgt spid="57"/>
                                        </p:tgtEl>
                                        <p:attrNameLst>
                                          <p:attrName>ppt_h</p:attrName>
                                        </p:attrNameLst>
                                      </p:cBhvr>
                                      <p:tavLst>
                                        <p:tav tm="0">
                                          <p:val>
                                            <p:fltVal val="0"/>
                                          </p:val>
                                        </p:tav>
                                        <p:tav tm="100000">
                                          <p:val>
                                            <p:strVal val="#ppt_h"/>
                                          </p:val>
                                        </p:tav>
                                      </p:tavLst>
                                    </p:anim>
                                    <p:animEffect transition="in" filter="fade">
                                      <p:cBhvr>
                                        <p:cTn id="64" dur="500"/>
                                        <p:tgtEl>
                                          <p:spTgt spid="57"/>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29"/>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101"/>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9"/>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12"/>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1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1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2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24"/>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127"/>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3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3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136"/>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47" presetClass="entr" presetSubtype="0" fill="hold" grpId="0" nodeType="click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1000"/>
                                        <p:tgtEl>
                                          <p:spTgt spid="31"/>
                                        </p:tgtEl>
                                      </p:cBhvr>
                                    </p:animEffect>
                                    <p:anim calcmode="lin" valueType="num">
                                      <p:cBhvr>
                                        <p:cTn id="120" dur="1000" fill="hold"/>
                                        <p:tgtEl>
                                          <p:spTgt spid="31"/>
                                        </p:tgtEl>
                                        <p:attrNameLst>
                                          <p:attrName>ppt_x</p:attrName>
                                        </p:attrNameLst>
                                      </p:cBhvr>
                                      <p:tavLst>
                                        <p:tav tm="0">
                                          <p:val>
                                            <p:strVal val="#ppt_x"/>
                                          </p:val>
                                        </p:tav>
                                        <p:tav tm="100000">
                                          <p:val>
                                            <p:strVal val="#ppt_x"/>
                                          </p:val>
                                        </p:tav>
                                      </p:tavLst>
                                    </p:anim>
                                    <p:anim calcmode="lin" valueType="num">
                                      <p:cBhvr>
                                        <p:cTn id="121" dur="1000" fill="hold"/>
                                        <p:tgtEl>
                                          <p:spTgt spid="31"/>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100"/>
                                        </p:tgtEl>
                                        <p:attrNameLst>
                                          <p:attrName>style.visibility</p:attrName>
                                        </p:attrNameLst>
                                      </p:cBhvr>
                                      <p:to>
                                        <p:strVal val="visible"/>
                                      </p:to>
                                    </p:set>
                                    <p:animEffect transition="in" filter="fade">
                                      <p:cBhvr>
                                        <p:cTn id="124" dur="1000"/>
                                        <p:tgtEl>
                                          <p:spTgt spid="100"/>
                                        </p:tgtEl>
                                      </p:cBhvr>
                                    </p:animEffect>
                                    <p:anim calcmode="lin" valueType="num">
                                      <p:cBhvr>
                                        <p:cTn id="125" dur="1000" fill="hold"/>
                                        <p:tgtEl>
                                          <p:spTgt spid="100"/>
                                        </p:tgtEl>
                                        <p:attrNameLst>
                                          <p:attrName>ppt_x</p:attrName>
                                        </p:attrNameLst>
                                      </p:cBhvr>
                                      <p:tavLst>
                                        <p:tav tm="0">
                                          <p:val>
                                            <p:strVal val="#ppt_x"/>
                                          </p:val>
                                        </p:tav>
                                        <p:tav tm="100000">
                                          <p:val>
                                            <p:strVal val="#ppt_x"/>
                                          </p:val>
                                        </p:tav>
                                      </p:tavLst>
                                    </p:anim>
                                    <p:anim calcmode="lin" valueType="num">
                                      <p:cBhvr>
                                        <p:cTn id="126" dur="1000" fill="hold"/>
                                        <p:tgtEl>
                                          <p:spTgt spid="100"/>
                                        </p:tgtEl>
                                        <p:attrNameLst>
                                          <p:attrName>ppt_y</p:attrName>
                                        </p:attrNameLst>
                                      </p:cBhvr>
                                      <p:tavLst>
                                        <p:tav tm="0">
                                          <p:val>
                                            <p:strVal val="#ppt_y+.1"/>
                                          </p:val>
                                        </p:tav>
                                        <p:tav tm="100000">
                                          <p:val>
                                            <p:strVal val="#ppt_y"/>
                                          </p:val>
                                        </p:tav>
                                      </p:tavLst>
                                    </p:anim>
                                  </p:childTnLst>
                                </p:cTn>
                              </p:par>
                              <p:par>
                                <p:cTn id="127" presetID="47"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1000"/>
                                        <p:tgtEl>
                                          <p:spTgt spid="34"/>
                                        </p:tgtEl>
                                      </p:cBhvr>
                                    </p:animEffect>
                                    <p:anim calcmode="lin" valueType="num">
                                      <p:cBhvr>
                                        <p:cTn id="130" dur="1000" fill="hold"/>
                                        <p:tgtEl>
                                          <p:spTgt spid="34"/>
                                        </p:tgtEl>
                                        <p:attrNameLst>
                                          <p:attrName>ppt_x</p:attrName>
                                        </p:attrNameLst>
                                      </p:cBhvr>
                                      <p:tavLst>
                                        <p:tav tm="0">
                                          <p:val>
                                            <p:strVal val="#ppt_x"/>
                                          </p:val>
                                        </p:tav>
                                        <p:tav tm="100000">
                                          <p:val>
                                            <p:strVal val="#ppt_x"/>
                                          </p:val>
                                        </p:tav>
                                      </p:tavLst>
                                    </p:anim>
                                    <p:anim calcmode="lin" valueType="num">
                                      <p:cBhvr>
                                        <p:cTn id="131" dur="1000" fill="hold"/>
                                        <p:tgtEl>
                                          <p:spTgt spid="34"/>
                                        </p:tgtEl>
                                        <p:attrNameLst>
                                          <p:attrName>ppt_y</p:attrName>
                                        </p:attrNameLst>
                                      </p:cBhvr>
                                      <p:tavLst>
                                        <p:tav tm="0">
                                          <p:val>
                                            <p:strVal val="#ppt_y-.1"/>
                                          </p:val>
                                        </p:tav>
                                        <p:tav tm="100000">
                                          <p:val>
                                            <p:strVal val="#ppt_y"/>
                                          </p:val>
                                        </p:tav>
                                      </p:tavLst>
                                    </p:anim>
                                  </p:childTnLst>
                                </p:cTn>
                              </p:par>
                              <p:par>
                                <p:cTn id="132" presetID="47" presetClass="entr" presetSubtype="0" fill="hold" grpId="0" nodeType="withEffect">
                                  <p:stCondLst>
                                    <p:cond delay="0"/>
                                  </p:stCondLst>
                                  <p:childTnLst>
                                    <p:set>
                                      <p:cBhvr>
                                        <p:cTn id="133" dur="1" fill="hold">
                                          <p:stCondLst>
                                            <p:cond delay="0"/>
                                          </p:stCondLst>
                                        </p:cTn>
                                        <p:tgtEl>
                                          <p:spTgt spid="35"/>
                                        </p:tgtEl>
                                        <p:attrNameLst>
                                          <p:attrName>style.visibility</p:attrName>
                                        </p:attrNameLst>
                                      </p:cBhvr>
                                      <p:to>
                                        <p:strVal val="visible"/>
                                      </p:to>
                                    </p:set>
                                    <p:animEffect transition="in" filter="fade">
                                      <p:cBhvr>
                                        <p:cTn id="134" dur="1000"/>
                                        <p:tgtEl>
                                          <p:spTgt spid="35"/>
                                        </p:tgtEl>
                                      </p:cBhvr>
                                    </p:animEffect>
                                    <p:anim calcmode="lin" valueType="num">
                                      <p:cBhvr>
                                        <p:cTn id="135" dur="1000" fill="hold"/>
                                        <p:tgtEl>
                                          <p:spTgt spid="35"/>
                                        </p:tgtEl>
                                        <p:attrNameLst>
                                          <p:attrName>ppt_x</p:attrName>
                                        </p:attrNameLst>
                                      </p:cBhvr>
                                      <p:tavLst>
                                        <p:tav tm="0">
                                          <p:val>
                                            <p:strVal val="#ppt_x"/>
                                          </p:val>
                                        </p:tav>
                                        <p:tav tm="100000">
                                          <p:val>
                                            <p:strVal val="#ppt_x"/>
                                          </p:val>
                                        </p:tav>
                                      </p:tavLst>
                                    </p:anim>
                                    <p:anim calcmode="lin" valueType="num">
                                      <p:cBhvr>
                                        <p:cTn id="136" dur="1000" fill="hold"/>
                                        <p:tgtEl>
                                          <p:spTgt spid="35"/>
                                        </p:tgtEl>
                                        <p:attrNameLst>
                                          <p:attrName>ppt_y</p:attrName>
                                        </p:attrNameLst>
                                      </p:cBhvr>
                                      <p:tavLst>
                                        <p:tav tm="0">
                                          <p:val>
                                            <p:strVal val="#ppt_y-.1"/>
                                          </p:val>
                                        </p:tav>
                                        <p:tav tm="100000">
                                          <p:val>
                                            <p:strVal val="#ppt_y"/>
                                          </p:val>
                                        </p:tav>
                                      </p:tavLst>
                                    </p:anim>
                                  </p:childTnLst>
                                </p:cTn>
                              </p:par>
                              <p:par>
                                <p:cTn id="137" presetID="47" presetClass="entr" presetSubtype="0" fill="hold" grpId="0" nodeType="withEffect">
                                  <p:stCondLst>
                                    <p:cond delay="0"/>
                                  </p:stCondLst>
                                  <p:childTnLst>
                                    <p:set>
                                      <p:cBhvr>
                                        <p:cTn id="138" dur="1" fill="hold">
                                          <p:stCondLst>
                                            <p:cond delay="0"/>
                                          </p:stCondLst>
                                        </p:cTn>
                                        <p:tgtEl>
                                          <p:spTgt spid="36"/>
                                        </p:tgtEl>
                                        <p:attrNameLst>
                                          <p:attrName>style.visibility</p:attrName>
                                        </p:attrNameLst>
                                      </p:cBhvr>
                                      <p:to>
                                        <p:strVal val="visible"/>
                                      </p:to>
                                    </p:set>
                                    <p:animEffect transition="in" filter="fade">
                                      <p:cBhvr>
                                        <p:cTn id="139" dur="1000"/>
                                        <p:tgtEl>
                                          <p:spTgt spid="36"/>
                                        </p:tgtEl>
                                      </p:cBhvr>
                                    </p:animEffect>
                                    <p:anim calcmode="lin" valueType="num">
                                      <p:cBhvr>
                                        <p:cTn id="140" dur="1000" fill="hold"/>
                                        <p:tgtEl>
                                          <p:spTgt spid="36"/>
                                        </p:tgtEl>
                                        <p:attrNameLst>
                                          <p:attrName>ppt_x</p:attrName>
                                        </p:attrNameLst>
                                      </p:cBhvr>
                                      <p:tavLst>
                                        <p:tav tm="0">
                                          <p:val>
                                            <p:strVal val="#ppt_x"/>
                                          </p:val>
                                        </p:tav>
                                        <p:tav tm="100000">
                                          <p:val>
                                            <p:strVal val="#ppt_x"/>
                                          </p:val>
                                        </p:tav>
                                      </p:tavLst>
                                    </p:anim>
                                    <p:anim calcmode="lin" valueType="num">
                                      <p:cBhvr>
                                        <p:cTn id="141" dur="1000" fill="hold"/>
                                        <p:tgtEl>
                                          <p:spTgt spid="36"/>
                                        </p:tgtEl>
                                        <p:attrNameLst>
                                          <p:attrName>ppt_y</p:attrName>
                                        </p:attrNameLst>
                                      </p:cBhvr>
                                      <p:tavLst>
                                        <p:tav tm="0">
                                          <p:val>
                                            <p:strVal val="#ppt_y-.1"/>
                                          </p:val>
                                        </p:tav>
                                        <p:tav tm="100000">
                                          <p:val>
                                            <p:strVal val="#ppt_y"/>
                                          </p:val>
                                        </p:tav>
                                      </p:tavLst>
                                    </p:anim>
                                  </p:childTnLst>
                                </p:cTn>
                              </p:par>
                              <p:par>
                                <p:cTn id="142" presetID="47" presetClass="entr" presetSubtype="0" fill="hold" nodeType="withEffect">
                                  <p:stCondLst>
                                    <p:cond delay="0"/>
                                  </p:stCondLst>
                                  <p:childTnLst>
                                    <p:set>
                                      <p:cBhvr>
                                        <p:cTn id="143" dur="1" fill="hold">
                                          <p:stCondLst>
                                            <p:cond delay="0"/>
                                          </p:stCondLst>
                                        </p:cTn>
                                        <p:tgtEl>
                                          <p:spTgt spid="139"/>
                                        </p:tgtEl>
                                        <p:attrNameLst>
                                          <p:attrName>style.visibility</p:attrName>
                                        </p:attrNameLst>
                                      </p:cBhvr>
                                      <p:to>
                                        <p:strVal val="visible"/>
                                      </p:to>
                                    </p:set>
                                    <p:animEffect transition="in" filter="fade">
                                      <p:cBhvr>
                                        <p:cTn id="144" dur="1000"/>
                                        <p:tgtEl>
                                          <p:spTgt spid="139"/>
                                        </p:tgtEl>
                                      </p:cBhvr>
                                    </p:animEffect>
                                    <p:anim calcmode="lin" valueType="num">
                                      <p:cBhvr>
                                        <p:cTn id="145" dur="1000" fill="hold"/>
                                        <p:tgtEl>
                                          <p:spTgt spid="139"/>
                                        </p:tgtEl>
                                        <p:attrNameLst>
                                          <p:attrName>ppt_x</p:attrName>
                                        </p:attrNameLst>
                                      </p:cBhvr>
                                      <p:tavLst>
                                        <p:tav tm="0">
                                          <p:val>
                                            <p:strVal val="#ppt_x"/>
                                          </p:val>
                                        </p:tav>
                                        <p:tav tm="100000">
                                          <p:val>
                                            <p:strVal val="#ppt_x"/>
                                          </p:val>
                                        </p:tav>
                                      </p:tavLst>
                                    </p:anim>
                                    <p:anim calcmode="lin" valueType="num">
                                      <p:cBhvr>
                                        <p:cTn id="146" dur="1000" fill="hold"/>
                                        <p:tgtEl>
                                          <p:spTgt spid="139"/>
                                        </p:tgtEl>
                                        <p:attrNameLst>
                                          <p:attrName>ppt_y</p:attrName>
                                        </p:attrNameLst>
                                      </p:cBhvr>
                                      <p:tavLst>
                                        <p:tav tm="0">
                                          <p:val>
                                            <p:strVal val="#ppt_y-.1"/>
                                          </p:val>
                                        </p:tav>
                                        <p:tav tm="100000">
                                          <p:val>
                                            <p:strVal val="#ppt_y"/>
                                          </p:val>
                                        </p:tav>
                                      </p:tavLst>
                                    </p:anim>
                                  </p:childTnLst>
                                </p:cTn>
                              </p:par>
                              <p:par>
                                <p:cTn id="147" presetID="47" presetClass="entr" presetSubtype="0" fill="hold" nodeType="withEffect">
                                  <p:stCondLst>
                                    <p:cond delay="0"/>
                                  </p:stCondLst>
                                  <p:childTnLst>
                                    <p:set>
                                      <p:cBhvr>
                                        <p:cTn id="148" dur="1" fill="hold">
                                          <p:stCondLst>
                                            <p:cond delay="0"/>
                                          </p:stCondLst>
                                        </p:cTn>
                                        <p:tgtEl>
                                          <p:spTgt spid="143"/>
                                        </p:tgtEl>
                                        <p:attrNameLst>
                                          <p:attrName>style.visibility</p:attrName>
                                        </p:attrNameLst>
                                      </p:cBhvr>
                                      <p:to>
                                        <p:strVal val="visible"/>
                                      </p:to>
                                    </p:set>
                                    <p:animEffect transition="in" filter="fade">
                                      <p:cBhvr>
                                        <p:cTn id="149" dur="1000"/>
                                        <p:tgtEl>
                                          <p:spTgt spid="143"/>
                                        </p:tgtEl>
                                      </p:cBhvr>
                                    </p:animEffect>
                                    <p:anim calcmode="lin" valueType="num">
                                      <p:cBhvr>
                                        <p:cTn id="150" dur="1000" fill="hold"/>
                                        <p:tgtEl>
                                          <p:spTgt spid="143"/>
                                        </p:tgtEl>
                                        <p:attrNameLst>
                                          <p:attrName>ppt_x</p:attrName>
                                        </p:attrNameLst>
                                      </p:cBhvr>
                                      <p:tavLst>
                                        <p:tav tm="0">
                                          <p:val>
                                            <p:strVal val="#ppt_x"/>
                                          </p:val>
                                        </p:tav>
                                        <p:tav tm="100000">
                                          <p:val>
                                            <p:strVal val="#ppt_x"/>
                                          </p:val>
                                        </p:tav>
                                      </p:tavLst>
                                    </p:anim>
                                    <p:anim calcmode="lin" valueType="num">
                                      <p:cBhvr>
                                        <p:cTn id="151" dur="1000" fill="hold"/>
                                        <p:tgtEl>
                                          <p:spTgt spid="143"/>
                                        </p:tgtEl>
                                        <p:attrNameLst>
                                          <p:attrName>ppt_y</p:attrName>
                                        </p:attrNameLst>
                                      </p:cBhvr>
                                      <p:tavLst>
                                        <p:tav tm="0">
                                          <p:val>
                                            <p:strVal val="#ppt_y-.1"/>
                                          </p:val>
                                        </p:tav>
                                        <p:tav tm="100000">
                                          <p:val>
                                            <p:strVal val="#ppt_y"/>
                                          </p:val>
                                        </p:tav>
                                      </p:tavLst>
                                    </p:anim>
                                  </p:childTnLst>
                                </p:cTn>
                              </p:par>
                              <p:par>
                                <p:cTn id="152" presetID="47" presetClass="entr" presetSubtype="0" fill="hold" nodeType="withEffect">
                                  <p:stCondLst>
                                    <p:cond delay="0"/>
                                  </p:stCondLst>
                                  <p:childTnLst>
                                    <p:set>
                                      <p:cBhvr>
                                        <p:cTn id="153" dur="1" fill="hold">
                                          <p:stCondLst>
                                            <p:cond delay="0"/>
                                          </p:stCondLst>
                                        </p:cTn>
                                        <p:tgtEl>
                                          <p:spTgt spid="150"/>
                                        </p:tgtEl>
                                        <p:attrNameLst>
                                          <p:attrName>style.visibility</p:attrName>
                                        </p:attrNameLst>
                                      </p:cBhvr>
                                      <p:to>
                                        <p:strVal val="visible"/>
                                      </p:to>
                                    </p:set>
                                    <p:animEffect transition="in" filter="fade">
                                      <p:cBhvr>
                                        <p:cTn id="154" dur="1000"/>
                                        <p:tgtEl>
                                          <p:spTgt spid="150"/>
                                        </p:tgtEl>
                                      </p:cBhvr>
                                    </p:animEffect>
                                    <p:anim calcmode="lin" valueType="num">
                                      <p:cBhvr>
                                        <p:cTn id="155" dur="1000" fill="hold"/>
                                        <p:tgtEl>
                                          <p:spTgt spid="150"/>
                                        </p:tgtEl>
                                        <p:attrNameLst>
                                          <p:attrName>ppt_x</p:attrName>
                                        </p:attrNameLst>
                                      </p:cBhvr>
                                      <p:tavLst>
                                        <p:tav tm="0">
                                          <p:val>
                                            <p:strVal val="#ppt_x"/>
                                          </p:val>
                                        </p:tav>
                                        <p:tav tm="100000">
                                          <p:val>
                                            <p:strVal val="#ppt_x"/>
                                          </p:val>
                                        </p:tav>
                                      </p:tavLst>
                                    </p:anim>
                                    <p:anim calcmode="lin" valueType="num">
                                      <p:cBhvr>
                                        <p:cTn id="156" dur="1000" fill="hold"/>
                                        <p:tgtEl>
                                          <p:spTgt spid="150"/>
                                        </p:tgtEl>
                                        <p:attrNameLst>
                                          <p:attrName>ppt_y</p:attrName>
                                        </p:attrNameLst>
                                      </p:cBhvr>
                                      <p:tavLst>
                                        <p:tav tm="0">
                                          <p:val>
                                            <p:strVal val="#ppt_y-.1"/>
                                          </p:val>
                                        </p:tav>
                                        <p:tav tm="100000">
                                          <p:val>
                                            <p:strVal val="#ppt_y"/>
                                          </p:val>
                                        </p:tav>
                                      </p:tavLst>
                                    </p:anim>
                                  </p:childTnLst>
                                </p:cTn>
                              </p:par>
                              <p:par>
                                <p:cTn id="157" presetID="47" presetClass="entr" presetSubtype="0" fill="hold" nodeType="withEffect">
                                  <p:stCondLst>
                                    <p:cond delay="0"/>
                                  </p:stCondLst>
                                  <p:childTnLst>
                                    <p:set>
                                      <p:cBhvr>
                                        <p:cTn id="158" dur="1" fill="hold">
                                          <p:stCondLst>
                                            <p:cond delay="0"/>
                                          </p:stCondLst>
                                        </p:cTn>
                                        <p:tgtEl>
                                          <p:spTgt spid="154"/>
                                        </p:tgtEl>
                                        <p:attrNameLst>
                                          <p:attrName>style.visibility</p:attrName>
                                        </p:attrNameLst>
                                      </p:cBhvr>
                                      <p:to>
                                        <p:strVal val="visible"/>
                                      </p:to>
                                    </p:set>
                                    <p:animEffect transition="in" filter="fade">
                                      <p:cBhvr>
                                        <p:cTn id="159" dur="1000"/>
                                        <p:tgtEl>
                                          <p:spTgt spid="154"/>
                                        </p:tgtEl>
                                      </p:cBhvr>
                                    </p:animEffect>
                                    <p:anim calcmode="lin" valueType="num">
                                      <p:cBhvr>
                                        <p:cTn id="160" dur="1000" fill="hold"/>
                                        <p:tgtEl>
                                          <p:spTgt spid="154"/>
                                        </p:tgtEl>
                                        <p:attrNameLst>
                                          <p:attrName>ppt_x</p:attrName>
                                        </p:attrNameLst>
                                      </p:cBhvr>
                                      <p:tavLst>
                                        <p:tav tm="0">
                                          <p:val>
                                            <p:strVal val="#ppt_x"/>
                                          </p:val>
                                        </p:tav>
                                        <p:tav tm="100000">
                                          <p:val>
                                            <p:strVal val="#ppt_x"/>
                                          </p:val>
                                        </p:tav>
                                      </p:tavLst>
                                    </p:anim>
                                    <p:anim calcmode="lin" valueType="num">
                                      <p:cBhvr>
                                        <p:cTn id="161" dur="1000" fill="hold"/>
                                        <p:tgtEl>
                                          <p:spTgt spid="154"/>
                                        </p:tgtEl>
                                        <p:attrNameLst>
                                          <p:attrName>ppt_y</p:attrName>
                                        </p:attrNameLst>
                                      </p:cBhvr>
                                      <p:tavLst>
                                        <p:tav tm="0">
                                          <p:val>
                                            <p:strVal val="#ppt_y-.1"/>
                                          </p:val>
                                        </p:tav>
                                        <p:tav tm="100000">
                                          <p:val>
                                            <p:strVal val="#ppt_y"/>
                                          </p:val>
                                        </p:tav>
                                      </p:tavLst>
                                    </p:anim>
                                  </p:childTnLst>
                                </p:cTn>
                              </p:par>
                              <p:par>
                                <p:cTn id="162" presetID="47" presetClass="entr" presetSubtype="0" fill="hold" nodeType="withEffect">
                                  <p:stCondLst>
                                    <p:cond delay="0"/>
                                  </p:stCondLst>
                                  <p:childTnLst>
                                    <p:set>
                                      <p:cBhvr>
                                        <p:cTn id="163" dur="1" fill="hold">
                                          <p:stCondLst>
                                            <p:cond delay="0"/>
                                          </p:stCondLst>
                                        </p:cTn>
                                        <p:tgtEl>
                                          <p:spTgt spid="157"/>
                                        </p:tgtEl>
                                        <p:attrNameLst>
                                          <p:attrName>style.visibility</p:attrName>
                                        </p:attrNameLst>
                                      </p:cBhvr>
                                      <p:to>
                                        <p:strVal val="visible"/>
                                      </p:to>
                                    </p:set>
                                    <p:animEffect transition="in" filter="fade">
                                      <p:cBhvr>
                                        <p:cTn id="164" dur="1000"/>
                                        <p:tgtEl>
                                          <p:spTgt spid="157"/>
                                        </p:tgtEl>
                                      </p:cBhvr>
                                    </p:animEffect>
                                    <p:anim calcmode="lin" valueType="num">
                                      <p:cBhvr>
                                        <p:cTn id="165" dur="1000" fill="hold"/>
                                        <p:tgtEl>
                                          <p:spTgt spid="157"/>
                                        </p:tgtEl>
                                        <p:attrNameLst>
                                          <p:attrName>ppt_x</p:attrName>
                                        </p:attrNameLst>
                                      </p:cBhvr>
                                      <p:tavLst>
                                        <p:tav tm="0">
                                          <p:val>
                                            <p:strVal val="#ppt_x"/>
                                          </p:val>
                                        </p:tav>
                                        <p:tav tm="100000">
                                          <p:val>
                                            <p:strVal val="#ppt_x"/>
                                          </p:val>
                                        </p:tav>
                                      </p:tavLst>
                                    </p:anim>
                                    <p:anim calcmode="lin" valueType="num">
                                      <p:cBhvr>
                                        <p:cTn id="166" dur="1000" fill="hold"/>
                                        <p:tgtEl>
                                          <p:spTgt spid="157"/>
                                        </p:tgtEl>
                                        <p:attrNameLst>
                                          <p:attrName>ppt_y</p:attrName>
                                        </p:attrNameLst>
                                      </p:cBhvr>
                                      <p:tavLst>
                                        <p:tav tm="0">
                                          <p:val>
                                            <p:strVal val="#ppt_y-.1"/>
                                          </p:val>
                                        </p:tav>
                                        <p:tav tm="100000">
                                          <p:val>
                                            <p:strVal val="#ppt_y"/>
                                          </p:val>
                                        </p:tav>
                                      </p:tavLst>
                                    </p:anim>
                                  </p:childTnLst>
                                </p:cTn>
                              </p:par>
                              <p:par>
                                <p:cTn id="167" presetID="47" presetClass="entr" presetSubtype="0" fill="hold" nodeType="withEffect">
                                  <p:stCondLst>
                                    <p:cond delay="0"/>
                                  </p:stCondLst>
                                  <p:childTnLst>
                                    <p:set>
                                      <p:cBhvr>
                                        <p:cTn id="168" dur="1" fill="hold">
                                          <p:stCondLst>
                                            <p:cond delay="0"/>
                                          </p:stCondLst>
                                        </p:cTn>
                                        <p:tgtEl>
                                          <p:spTgt spid="160"/>
                                        </p:tgtEl>
                                        <p:attrNameLst>
                                          <p:attrName>style.visibility</p:attrName>
                                        </p:attrNameLst>
                                      </p:cBhvr>
                                      <p:to>
                                        <p:strVal val="visible"/>
                                      </p:to>
                                    </p:set>
                                    <p:animEffect transition="in" filter="fade">
                                      <p:cBhvr>
                                        <p:cTn id="169" dur="1000"/>
                                        <p:tgtEl>
                                          <p:spTgt spid="160"/>
                                        </p:tgtEl>
                                      </p:cBhvr>
                                    </p:animEffect>
                                    <p:anim calcmode="lin" valueType="num">
                                      <p:cBhvr>
                                        <p:cTn id="170" dur="1000" fill="hold"/>
                                        <p:tgtEl>
                                          <p:spTgt spid="160"/>
                                        </p:tgtEl>
                                        <p:attrNameLst>
                                          <p:attrName>ppt_x</p:attrName>
                                        </p:attrNameLst>
                                      </p:cBhvr>
                                      <p:tavLst>
                                        <p:tav tm="0">
                                          <p:val>
                                            <p:strVal val="#ppt_x"/>
                                          </p:val>
                                        </p:tav>
                                        <p:tav tm="100000">
                                          <p:val>
                                            <p:strVal val="#ppt_x"/>
                                          </p:val>
                                        </p:tav>
                                      </p:tavLst>
                                    </p:anim>
                                    <p:anim calcmode="lin" valueType="num">
                                      <p:cBhvr>
                                        <p:cTn id="171" dur="1000" fill="hold"/>
                                        <p:tgtEl>
                                          <p:spTgt spid="160"/>
                                        </p:tgtEl>
                                        <p:attrNameLst>
                                          <p:attrName>ppt_y</p:attrName>
                                        </p:attrNameLst>
                                      </p:cBhvr>
                                      <p:tavLst>
                                        <p:tav tm="0">
                                          <p:val>
                                            <p:strVal val="#ppt_y-.1"/>
                                          </p:val>
                                        </p:tav>
                                        <p:tav tm="100000">
                                          <p:val>
                                            <p:strVal val="#ppt_y"/>
                                          </p:val>
                                        </p:tav>
                                      </p:tavLst>
                                    </p:anim>
                                  </p:childTnLst>
                                </p:cTn>
                              </p:par>
                              <p:par>
                                <p:cTn id="172" presetID="47" presetClass="entr" presetSubtype="0" fill="hold" grpId="0" nodeType="withEffect">
                                  <p:stCondLst>
                                    <p:cond delay="0"/>
                                  </p:stCondLst>
                                  <p:childTnLst>
                                    <p:set>
                                      <p:cBhvr>
                                        <p:cTn id="173" dur="1" fill="hold">
                                          <p:stCondLst>
                                            <p:cond delay="0"/>
                                          </p:stCondLst>
                                        </p:cTn>
                                        <p:tgtEl>
                                          <p:spTgt spid="165"/>
                                        </p:tgtEl>
                                        <p:attrNameLst>
                                          <p:attrName>style.visibility</p:attrName>
                                        </p:attrNameLst>
                                      </p:cBhvr>
                                      <p:to>
                                        <p:strVal val="visible"/>
                                      </p:to>
                                    </p:set>
                                    <p:animEffect transition="in" filter="fade">
                                      <p:cBhvr>
                                        <p:cTn id="174" dur="1000"/>
                                        <p:tgtEl>
                                          <p:spTgt spid="165"/>
                                        </p:tgtEl>
                                      </p:cBhvr>
                                    </p:animEffect>
                                    <p:anim calcmode="lin" valueType="num">
                                      <p:cBhvr>
                                        <p:cTn id="175" dur="1000" fill="hold"/>
                                        <p:tgtEl>
                                          <p:spTgt spid="165"/>
                                        </p:tgtEl>
                                        <p:attrNameLst>
                                          <p:attrName>ppt_x</p:attrName>
                                        </p:attrNameLst>
                                      </p:cBhvr>
                                      <p:tavLst>
                                        <p:tav tm="0">
                                          <p:val>
                                            <p:strVal val="#ppt_x"/>
                                          </p:val>
                                        </p:tav>
                                        <p:tav tm="100000">
                                          <p:val>
                                            <p:strVal val="#ppt_x"/>
                                          </p:val>
                                        </p:tav>
                                      </p:tavLst>
                                    </p:anim>
                                    <p:anim calcmode="lin" valueType="num">
                                      <p:cBhvr>
                                        <p:cTn id="176" dur="1000" fill="hold"/>
                                        <p:tgtEl>
                                          <p:spTgt spid="165"/>
                                        </p:tgtEl>
                                        <p:attrNameLst>
                                          <p:attrName>ppt_y</p:attrName>
                                        </p:attrNameLst>
                                      </p:cBhvr>
                                      <p:tavLst>
                                        <p:tav tm="0">
                                          <p:val>
                                            <p:strVal val="#ppt_y-.1"/>
                                          </p:val>
                                        </p:tav>
                                        <p:tav tm="100000">
                                          <p:val>
                                            <p:strVal val="#ppt_y"/>
                                          </p:val>
                                        </p:tav>
                                      </p:tavLst>
                                    </p:anim>
                                  </p:childTnLst>
                                </p:cTn>
                              </p:par>
                              <p:par>
                                <p:cTn id="177" presetID="47" presetClass="entr" presetSubtype="0" fill="hold" nodeType="withEffect">
                                  <p:stCondLst>
                                    <p:cond delay="0"/>
                                  </p:stCondLst>
                                  <p:childTnLst>
                                    <p:set>
                                      <p:cBhvr>
                                        <p:cTn id="178" dur="1" fill="hold">
                                          <p:stCondLst>
                                            <p:cond delay="0"/>
                                          </p:stCondLst>
                                        </p:cTn>
                                        <p:tgtEl>
                                          <p:spTgt spid="166"/>
                                        </p:tgtEl>
                                        <p:attrNameLst>
                                          <p:attrName>style.visibility</p:attrName>
                                        </p:attrNameLst>
                                      </p:cBhvr>
                                      <p:to>
                                        <p:strVal val="visible"/>
                                      </p:to>
                                    </p:set>
                                    <p:animEffect transition="in" filter="fade">
                                      <p:cBhvr>
                                        <p:cTn id="179" dur="1000"/>
                                        <p:tgtEl>
                                          <p:spTgt spid="166"/>
                                        </p:tgtEl>
                                      </p:cBhvr>
                                    </p:animEffect>
                                    <p:anim calcmode="lin" valueType="num">
                                      <p:cBhvr>
                                        <p:cTn id="180" dur="1000" fill="hold"/>
                                        <p:tgtEl>
                                          <p:spTgt spid="166"/>
                                        </p:tgtEl>
                                        <p:attrNameLst>
                                          <p:attrName>ppt_x</p:attrName>
                                        </p:attrNameLst>
                                      </p:cBhvr>
                                      <p:tavLst>
                                        <p:tav tm="0">
                                          <p:val>
                                            <p:strVal val="#ppt_x"/>
                                          </p:val>
                                        </p:tav>
                                        <p:tav tm="100000">
                                          <p:val>
                                            <p:strVal val="#ppt_x"/>
                                          </p:val>
                                        </p:tav>
                                      </p:tavLst>
                                    </p:anim>
                                    <p:anim calcmode="lin" valueType="num">
                                      <p:cBhvr>
                                        <p:cTn id="181" dur="1000" fill="hold"/>
                                        <p:tgtEl>
                                          <p:spTgt spid="166"/>
                                        </p:tgtEl>
                                        <p:attrNameLst>
                                          <p:attrName>ppt_y</p:attrName>
                                        </p:attrNameLst>
                                      </p:cBhvr>
                                      <p:tavLst>
                                        <p:tav tm="0">
                                          <p:val>
                                            <p:strVal val="#ppt_y-.1"/>
                                          </p:val>
                                        </p:tav>
                                        <p:tav tm="100000">
                                          <p:val>
                                            <p:strVal val="#ppt_y"/>
                                          </p:val>
                                        </p:tav>
                                      </p:tavLst>
                                    </p:anim>
                                  </p:childTnLst>
                                </p:cTn>
                              </p:par>
                              <p:par>
                                <p:cTn id="182" presetID="47" presetClass="entr" presetSubtype="0" fill="hold" nodeType="withEffect">
                                  <p:stCondLst>
                                    <p:cond delay="0"/>
                                  </p:stCondLst>
                                  <p:childTnLst>
                                    <p:set>
                                      <p:cBhvr>
                                        <p:cTn id="183" dur="1" fill="hold">
                                          <p:stCondLst>
                                            <p:cond delay="0"/>
                                          </p:stCondLst>
                                        </p:cTn>
                                        <p:tgtEl>
                                          <p:spTgt spid="169"/>
                                        </p:tgtEl>
                                        <p:attrNameLst>
                                          <p:attrName>style.visibility</p:attrName>
                                        </p:attrNameLst>
                                      </p:cBhvr>
                                      <p:to>
                                        <p:strVal val="visible"/>
                                      </p:to>
                                    </p:set>
                                    <p:animEffect transition="in" filter="fade">
                                      <p:cBhvr>
                                        <p:cTn id="184" dur="1000"/>
                                        <p:tgtEl>
                                          <p:spTgt spid="169"/>
                                        </p:tgtEl>
                                      </p:cBhvr>
                                    </p:animEffect>
                                    <p:anim calcmode="lin" valueType="num">
                                      <p:cBhvr>
                                        <p:cTn id="185" dur="1000" fill="hold"/>
                                        <p:tgtEl>
                                          <p:spTgt spid="169"/>
                                        </p:tgtEl>
                                        <p:attrNameLst>
                                          <p:attrName>ppt_x</p:attrName>
                                        </p:attrNameLst>
                                      </p:cBhvr>
                                      <p:tavLst>
                                        <p:tav tm="0">
                                          <p:val>
                                            <p:strVal val="#ppt_x"/>
                                          </p:val>
                                        </p:tav>
                                        <p:tav tm="100000">
                                          <p:val>
                                            <p:strVal val="#ppt_x"/>
                                          </p:val>
                                        </p:tav>
                                      </p:tavLst>
                                    </p:anim>
                                    <p:anim calcmode="lin" valueType="num">
                                      <p:cBhvr>
                                        <p:cTn id="186" dur="1000" fill="hold"/>
                                        <p:tgtEl>
                                          <p:spTgt spid="169"/>
                                        </p:tgtEl>
                                        <p:attrNameLst>
                                          <p:attrName>ppt_y</p:attrName>
                                        </p:attrNameLst>
                                      </p:cBhvr>
                                      <p:tavLst>
                                        <p:tav tm="0">
                                          <p:val>
                                            <p:strVal val="#ppt_y-.1"/>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45" presetClass="entr" presetSubtype="0" fill="hold" nodeType="clickEffect">
                                  <p:stCondLst>
                                    <p:cond delay="0"/>
                                  </p:stCondLst>
                                  <p:childTnLst>
                                    <p:set>
                                      <p:cBhvr>
                                        <p:cTn id="190" dur="1" fill="hold">
                                          <p:stCondLst>
                                            <p:cond delay="0"/>
                                          </p:stCondLst>
                                        </p:cTn>
                                        <p:tgtEl>
                                          <p:spTgt spid="164"/>
                                        </p:tgtEl>
                                        <p:attrNameLst>
                                          <p:attrName>style.visibility</p:attrName>
                                        </p:attrNameLst>
                                      </p:cBhvr>
                                      <p:to>
                                        <p:strVal val="visible"/>
                                      </p:to>
                                    </p:set>
                                    <p:animEffect transition="in" filter="fade">
                                      <p:cBhvr>
                                        <p:cTn id="191" dur="2000"/>
                                        <p:tgtEl>
                                          <p:spTgt spid="164"/>
                                        </p:tgtEl>
                                      </p:cBhvr>
                                    </p:animEffect>
                                    <p:anim calcmode="lin" valueType="num">
                                      <p:cBhvr>
                                        <p:cTn id="192" dur="2000" fill="hold"/>
                                        <p:tgtEl>
                                          <p:spTgt spid="164"/>
                                        </p:tgtEl>
                                        <p:attrNameLst>
                                          <p:attrName>ppt_w</p:attrName>
                                        </p:attrNameLst>
                                      </p:cBhvr>
                                      <p:tavLst>
                                        <p:tav tm="0" fmla="#ppt_w*sin(2.5*pi*$)">
                                          <p:val>
                                            <p:fltVal val="0"/>
                                          </p:val>
                                        </p:tav>
                                        <p:tav tm="100000">
                                          <p:val>
                                            <p:fltVal val="1"/>
                                          </p:val>
                                        </p:tav>
                                      </p:tavLst>
                                    </p:anim>
                                    <p:anim calcmode="lin" valueType="num">
                                      <p:cBhvr>
                                        <p:cTn id="193" dur="2000" fill="hold"/>
                                        <p:tgtEl>
                                          <p:spTgt spid="16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4" grpId="0" animBg="1"/>
      <p:bldP spid="35" grpId="0" animBg="1"/>
      <p:bldP spid="36" grpId="0" animBg="1"/>
      <p:bldP spid="100" grpId="0" animBg="1"/>
      <p:bldP spid="16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D27AF-5661-4DC3-8E87-D3F483C934C5}"/>
              </a:ext>
            </a:extLst>
          </p:cNvPr>
          <p:cNvSpPr>
            <a:spLocks noGrp="1"/>
          </p:cNvSpPr>
          <p:nvPr>
            <p:ph type="title"/>
          </p:nvPr>
        </p:nvSpPr>
        <p:spPr/>
        <p:txBody>
          <a:bodyPr/>
          <a:lstStyle/>
          <a:p>
            <a:r>
              <a:rPr lang="en-PH" dirty="0"/>
              <a:t>Workflow (cont’d)</a:t>
            </a:r>
          </a:p>
        </p:txBody>
      </p:sp>
      <p:sp>
        <p:nvSpPr>
          <p:cNvPr id="3" name="Footer Placeholder 2">
            <a:extLst>
              <a:ext uri="{FF2B5EF4-FFF2-40B4-BE49-F238E27FC236}">
                <a16:creationId xmlns:a16="http://schemas.microsoft.com/office/drawing/2014/main" id="{7049C766-72A4-4709-BDDE-31F0E6D7FFBB}"/>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4" name="Slide Number Placeholder 3">
            <a:extLst>
              <a:ext uri="{FF2B5EF4-FFF2-40B4-BE49-F238E27FC236}">
                <a16:creationId xmlns:a16="http://schemas.microsoft.com/office/drawing/2014/main" id="{A061AD39-61BB-4630-8DD5-FF0D06F9CBDD}"/>
              </a:ext>
            </a:extLst>
          </p:cNvPr>
          <p:cNvSpPr>
            <a:spLocks noGrp="1"/>
          </p:cNvSpPr>
          <p:nvPr>
            <p:ph type="sldNum" sz="quarter" idx="12"/>
          </p:nvPr>
        </p:nvSpPr>
        <p:spPr/>
        <p:txBody>
          <a:bodyPr/>
          <a:lstStyle/>
          <a:p>
            <a:fld id="{7F92085F-028F-4E40-845E-51446ACBC3A1}" type="slidenum">
              <a:rPr lang="en-PH" smtClean="0"/>
              <a:t>13</a:t>
            </a:fld>
            <a:endParaRPr lang="en-PH"/>
          </a:p>
        </p:txBody>
      </p:sp>
      <p:cxnSp>
        <p:nvCxnSpPr>
          <p:cNvPr id="5" name="Straight Connector 4">
            <a:extLst>
              <a:ext uri="{FF2B5EF4-FFF2-40B4-BE49-F238E27FC236}">
                <a16:creationId xmlns:a16="http://schemas.microsoft.com/office/drawing/2014/main" id="{5B1148EC-B32E-4599-9392-E9C712E833D4}"/>
              </a:ext>
            </a:extLst>
          </p:cNvPr>
          <p:cNvCxnSpPr/>
          <p:nvPr/>
        </p:nvCxnSpPr>
        <p:spPr>
          <a:xfrm>
            <a:off x="-360680" y="3434080"/>
            <a:ext cx="917448"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Flowchart: Manual Input 5">
            <a:extLst>
              <a:ext uri="{FF2B5EF4-FFF2-40B4-BE49-F238E27FC236}">
                <a16:creationId xmlns:a16="http://schemas.microsoft.com/office/drawing/2014/main" id="{36CE1A5F-7ACD-439E-8ECE-39E58C86D4A9}"/>
              </a:ext>
            </a:extLst>
          </p:cNvPr>
          <p:cNvSpPr/>
          <p:nvPr/>
        </p:nvSpPr>
        <p:spPr>
          <a:xfrm>
            <a:off x="1791208" y="1953737"/>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INF_RATE</a:t>
            </a:r>
          </a:p>
        </p:txBody>
      </p:sp>
      <p:sp>
        <p:nvSpPr>
          <p:cNvPr id="7" name="Flowchart: Manual Input 6">
            <a:extLst>
              <a:ext uri="{FF2B5EF4-FFF2-40B4-BE49-F238E27FC236}">
                <a16:creationId xmlns:a16="http://schemas.microsoft.com/office/drawing/2014/main" id="{F742C939-6091-4D31-BF51-990489253668}"/>
              </a:ext>
            </a:extLst>
          </p:cNvPr>
          <p:cNvSpPr/>
          <p:nvPr/>
        </p:nvSpPr>
        <p:spPr>
          <a:xfrm>
            <a:off x="1791208" y="2327629"/>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USA_(IM/EX)</a:t>
            </a:r>
          </a:p>
        </p:txBody>
      </p:sp>
      <p:sp>
        <p:nvSpPr>
          <p:cNvPr id="8" name="Flowchart: Manual Input 7">
            <a:extLst>
              <a:ext uri="{FF2B5EF4-FFF2-40B4-BE49-F238E27FC236}">
                <a16:creationId xmlns:a16="http://schemas.microsoft.com/office/drawing/2014/main" id="{E402E344-6F21-4101-B430-13119B196047}"/>
              </a:ext>
            </a:extLst>
          </p:cNvPr>
          <p:cNvSpPr/>
          <p:nvPr/>
        </p:nvSpPr>
        <p:spPr>
          <a:xfrm>
            <a:off x="1791208" y="2701521"/>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HKG_(IM/EX)</a:t>
            </a:r>
          </a:p>
        </p:txBody>
      </p:sp>
      <p:sp>
        <p:nvSpPr>
          <p:cNvPr id="9" name="Flowchart: Manual Input 8">
            <a:extLst>
              <a:ext uri="{FF2B5EF4-FFF2-40B4-BE49-F238E27FC236}">
                <a16:creationId xmlns:a16="http://schemas.microsoft.com/office/drawing/2014/main" id="{D601774E-FE37-4D5F-8977-90EE9DC0C8B7}"/>
              </a:ext>
            </a:extLst>
          </p:cNvPr>
          <p:cNvSpPr/>
          <p:nvPr/>
        </p:nvSpPr>
        <p:spPr>
          <a:xfrm>
            <a:off x="1791208" y="3072969"/>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JPN_(IM/EX)</a:t>
            </a:r>
          </a:p>
        </p:txBody>
      </p:sp>
      <p:sp>
        <p:nvSpPr>
          <p:cNvPr id="10" name="Flowchart: Manual Input 9">
            <a:extLst>
              <a:ext uri="{FF2B5EF4-FFF2-40B4-BE49-F238E27FC236}">
                <a16:creationId xmlns:a16="http://schemas.microsoft.com/office/drawing/2014/main" id="{1678656D-1467-490E-A80C-D08E817B369A}"/>
              </a:ext>
            </a:extLst>
          </p:cNvPr>
          <p:cNvSpPr/>
          <p:nvPr/>
        </p:nvSpPr>
        <p:spPr>
          <a:xfrm>
            <a:off x="1791208" y="3425545"/>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CHN_(IM/EX)</a:t>
            </a:r>
          </a:p>
        </p:txBody>
      </p:sp>
      <p:sp>
        <p:nvSpPr>
          <p:cNvPr id="11" name="Flowchart: Manual Input 10">
            <a:extLst>
              <a:ext uri="{FF2B5EF4-FFF2-40B4-BE49-F238E27FC236}">
                <a16:creationId xmlns:a16="http://schemas.microsoft.com/office/drawing/2014/main" id="{6722352F-5CD4-460F-9B0F-155F335F76D8}"/>
              </a:ext>
            </a:extLst>
          </p:cNvPr>
          <p:cNvSpPr/>
          <p:nvPr/>
        </p:nvSpPr>
        <p:spPr>
          <a:xfrm>
            <a:off x="1791208" y="3774226"/>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SGP_(IM/EX)</a:t>
            </a:r>
          </a:p>
        </p:txBody>
      </p:sp>
      <p:sp>
        <p:nvSpPr>
          <p:cNvPr id="12" name="Flowchart: Manual Input 11">
            <a:extLst>
              <a:ext uri="{FF2B5EF4-FFF2-40B4-BE49-F238E27FC236}">
                <a16:creationId xmlns:a16="http://schemas.microsoft.com/office/drawing/2014/main" id="{2C611D9E-A838-4903-BED9-CA9DA72F0225}"/>
              </a:ext>
            </a:extLst>
          </p:cNvPr>
          <p:cNvSpPr/>
          <p:nvPr/>
        </p:nvSpPr>
        <p:spPr>
          <a:xfrm>
            <a:off x="1791208" y="4124291"/>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GER_(IM/EX)</a:t>
            </a:r>
          </a:p>
        </p:txBody>
      </p:sp>
      <p:sp>
        <p:nvSpPr>
          <p:cNvPr id="13" name="Flowchart: Manual Input 12">
            <a:extLst>
              <a:ext uri="{FF2B5EF4-FFF2-40B4-BE49-F238E27FC236}">
                <a16:creationId xmlns:a16="http://schemas.microsoft.com/office/drawing/2014/main" id="{F2629C6F-FDE2-4601-971D-3FF9846A4878}"/>
              </a:ext>
            </a:extLst>
          </p:cNvPr>
          <p:cNvSpPr/>
          <p:nvPr/>
        </p:nvSpPr>
        <p:spPr>
          <a:xfrm>
            <a:off x="1791208" y="4474078"/>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THA_(IM/EX)</a:t>
            </a:r>
          </a:p>
        </p:txBody>
      </p:sp>
      <p:sp>
        <p:nvSpPr>
          <p:cNvPr id="14" name="Flowchart: Manual Input 13">
            <a:extLst>
              <a:ext uri="{FF2B5EF4-FFF2-40B4-BE49-F238E27FC236}">
                <a16:creationId xmlns:a16="http://schemas.microsoft.com/office/drawing/2014/main" id="{16051D42-49EE-4490-8C73-E98C5F6A004F}"/>
              </a:ext>
            </a:extLst>
          </p:cNvPr>
          <p:cNvSpPr/>
          <p:nvPr/>
        </p:nvSpPr>
        <p:spPr>
          <a:xfrm>
            <a:off x="1791208" y="4839547"/>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KOR_(IM/EX)</a:t>
            </a:r>
          </a:p>
        </p:txBody>
      </p:sp>
      <p:sp>
        <p:nvSpPr>
          <p:cNvPr id="15" name="Flowchart: Manual Input 14">
            <a:extLst>
              <a:ext uri="{FF2B5EF4-FFF2-40B4-BE49-F238E27FC236}">
                <a16:creationId xmlns:a16="http://schemas.microsoft.com/office/drawing/2014/main" id="{4A1046C9-6670-42F8-92DC-9997701D5FA9}"/>
              </a:ext>
            </a:extLst>
          </p:cNvPr>
          <p:cNvSpPr/>
          <p:nvPr/>
        </p:nvSpPr>
        <p:spPr>
          <a:xfrm>
            <a:off x="1791208" y="5198094"/>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NLD_(IM/EX)</a:t>
            </a:r>
          </a:p>
        </p:txBody>
      </p:sp>
      <p:sp>
        <p:nvSpPr>
          <p:cNvPr id="16" name="Flowchart: Manual Input 15">
            <a:extLst>
              <a:ext uri="{FF2B5EF4-FFF2-40B4-BE49-F238E27FC236}">
                <a16:creationId xmlns:a16="http://schemas.microsoft.com/office/drawing/2014/main" id="{CC49F2A4-D158-4BC7-B458-D5919B540973}"/>
              </a:ext>
            </a:extLst>
          </p:cNvPr>
          <p:cNvSpPr/>
          <p:nvPr/>
        </p:nvSpPr>
        <p:spPr>
          <a:xfrm>
            <a:off x="1791208" y="5556641"/>
            <a:ext cx="1483360"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TWN_(IM/EX)</a:t>
            </a:r>
          </a:p>
        </p:txBody>
      </p:sp>
      <p:sp>
        <p:nvSpPr>
          <p:cNvPr id="17" name="Flowchart: Connector 16">
            <a:extLst>
              <a:ext uri="{FF2B5EF4-FFF2-40B4-BE49-F238E27FC236}">
                <a16:creationId xmlns:a16="http://schemas.microsoft.com/office/drawing/2014/main" id="{E3EC269E-8ACB-46C6-8192-6794A7181674}"/>
              </a:ext>
            </a:extLst>
          </p:cNvPr>
          <p:cNvSpPr/>
          <p:nvPr/>
        </p:nvSpPr>
        <p:spPr>
          <a:xfrm>
            <a:off x="924560" y="6024536"/>
            <a:ext cx="172720" cy="145021"/>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8" name="Flowchart: Off-page Connector 17">
            <a:extLst>
              <a:ext uri="{FF2B5EF4-FFF2-40B4-BE49-F238E27FC236}">
                <a16:creationId xmlns:a16="http://schemas.microsoft.com/office/drawing/2014/main" id="{128E9E00-270D-43D1-8329-507900928ED5}"/>
              </a:ext>
            </a:extLst>
          </p:cNvPr>
          <p:cNvSpPr/>
          <p:nvPr/>
        </p:nvSpPr>
        <p:spPr>
          <a:xfrm rot="16200000">
            <a:off x="556768" y="3349016"/>
            <a:ext cx="170128" cy="170128"/>
          </a:xfrm>
          <a:prstGeom prst="flowChartOffpage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cxnSp>
        <p:nvCxnSpPr>
          <p:cNvPr id="20" name="Connector: Elbow 19">
            <a:extLst>
              <a:ext uri="{FF2B5EF4-FFF2-40B4-BE49-F238E27FC236}">
                <a16:creationId xmlns:a16="http://schemas.microsoft.com/office/drawing/2014/main" id="{B402841C-2C2A-489E-B9ED-D6D4B7D18D4A}"/>
              </a:ext>
            </a:extLst>
          </p:cNvPr>
          <p:cNvCxnSpPr>
            <a:cxnSpLocks/>
            <a:stCxn id="18" idx="2"/>
            <a:endCxn id="17" idx="0"/>
          </p:cNvCxnSpPr>
          <p:nvPr/>
        </p:nvCxnSpPr>
        <p:spPr>
          <a:xfrm>
            <a:off x="726896" y="3434080"/>
            <a:ext cx="284024" cy="25904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lowchart: Process 22">
            <a:extLst>
              <a:ext uri="{FF2B5EF4-FFF2-40B4-BE49-F238E27FC236}">
                <a16:creationId xmlns:a16="http://schemas.microsoft.com/office/drawing/2014/main" id="{87E65614-5868-496C-8443-0F9F39C80647}"/>
              </a:ext>
            </a:extLst>
          </p:cNvPr>
          <p:cNvSpPr/>
          <p:nvPr/>
        </p:nvSpPr>
        <p:spPr>
          <a:xfrm>
            <a:off x="3926213" y="3862479"/>
            <a:ext cx="1663430" cy="2900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t>ARIMA (</a:t>
            </a:r>
            <a:r>
              <a:rPr lang="en-PH" sz="1400" i="1" dirty="0"/>
              <a:t>p, d, q)</a:t>
            </a:r>
            <a:endParaRPr lang="en-PH" sz="1400" dirty="0"/>
          </a:p>
        </p:txBody>
      </p:sp>
      <p:sp>
        <p:nvSpPr>
          <p:cNvPr id="24" name="Flowchart: Process 23">
            <a:extLst>
              <a:ext uri="{FF2B5EF4-FFF2-40B4-BE49-F238E27FC236}">
                <a16:creationId xmlns:a16="http://schemas.microsoft.com/office/drawing/2014/main" id="{0FE86D9D-3BC2-4158-AAA5-75427CEE8E72}"/>
              </a:ext>
            </a:extLst>
          </p:cNvPr>
          <p:cNvSpPr/>
          <p:nvPr/>
        </p:nvSpPr>
        <p:spPr>
          <a:xfrm>
            <a:off x="3826256" y="3142981"/>
            <a:ext cx="1663430" cy="29004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t>Time Series</a:t>
            </a:r>
          </a:p>
        </p:txBody>
      </p:sp>
      <p:sp>
        <p:nvSpPr>
          <p:cNvPr id="25" name="Flowchart: Manual Input 24">
            <a:extLst>
              <a:ext uri="{FF2B5EF4-FFF2-40B4-BE49-F238E27FC236}">
                <a16:creationId xmlns:a16="http://schemas.microsoft.com/office/drawing/2014/main" id="{C3941574-4A33-45EA-B9B8-EF306EB6775C}"/>
              </a:ext>
            </a:extLst>
          </p:cNvPr>
          <p:cNvSpPr/>
          <p:nvPr/>
        </p:nvSpPr>
        <p:spPr>
          <a:xfrm>
            <a:off x="6041374" y="1972477"/>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INF_RATE_F</a:t>
            </a:r>
          </a:p>
        </p:txBody>
      </p:sp>
      <p:sp>
        <p:nvSpPr>
          <p:cNvPr id="26" name="Flowchart: Manual Input 25">
            <a:extLst>
              <a:ext uri="{FF2B5EF4-FFF2-40B4-BE49-F238E27FC236}">
                <a16:creationId xmlns:a16="http://schemas.microsoft.com/office/drawing/2014/main" id="{72487777-DEBD-44FE-A835-901CC26FB5FA}"/>
              </a:ext>
            </a:extLst>
          </p:cNvPr>
          <p:cNvSpPr/>
          <p:nvPr/>
        </p:nvSpPr>
        <p:spPr>
          <a:xfrm>
            <a:off x="6041374" y="2346369"/>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USA_(IM/EX)_F</a:t>
            </a:r>
          </a:p>
        </p:txBody>
      </p:sp>
      <p:sp>
        <p:nvSpPr>
          <p:cNvPr id="27" name="Flowchart: Manual Input 26">
            <a:extLst>
              <a:ext uri="{FF2B5EF4-FFF2-40B4-BE49-F238E27FC236}">
                <a16:creationId xmlns:a16="http://schemas.microsoft.com/office/drawing/2014/main" id="{73C1FF22-0CBC-4024-8199-A4735DB8E117}"/>
              </a:ext>
            </a:extLst>
          </p:cNvPr>
          <p:cNvSpPr/>
          <p:nvPr/>
        </p:nvSpPr>
        <p:spPr>
          <a:xfrm>
            <a:off x="6041374" y="2720261"/>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HKG_(IM/EX)_F</a:t>
            </a:r>
          </a:p>
        </p:txBody>
      </p:sp>
      <p:sp>
        <p:nvSpPr>
          <p:cNvPr id="28" name="Flowchart: Manual Input 27">
            <a:extLst>
              <a:ext uri="{FF2B5EF4-FFF2-40B4-BE49-F238E27FC236}">
                <a16:creationId xmlns:a16="http://schemas.microsoft.com/office/drawing/2014/main" id="{37E78308-0958-4116-8886-4489006F8E24}"/>
              </a:ext>
            </a:extLst>
          </p:cNvPr>
          <p:cNvSpPr/>
          <p:nvPr/>
        </p:nvSpPr>
        <p:spPr>
          <a:xfrm>
            <a:off x="6041374" y="3091709"/>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JPN_(IM/EX)_F</a:t>
            </a:r>
          </a:p>
        </p:txBody>
      </p:sp>
      <p:sp>
        <p:nvSpPr>
          <p:cNvPr id="29" name="Flowchart: Manual Input 28">
            <a:extLst>
              <a:ext uri="{FF2B5EF4-FFF2-40B4-BE49-F238E27FC236}">
                <a16:creationId xmlns:a16="http://schemas.microsoft.com/office/drawing/2014/main" id="{EB4486F3-B984-4497-A176-7B26A3E05DB9}"/>
              </a:ext>
            </a:extLst>
          </p:cNvPr>
          <p:cNvSpPr/>
          <p:nvPr/>
        </p:nvSpPr>
        <p:spPr>
          <a:xfrm>
            <a:off x="6041374" y="3444285"/>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CHN_(IM/EX)_F</a:t>
            </a:r>
          </a:p>
        </p:txBody>
      </p:sp>
      <p:sp>
        <p:nvSpPr>
          <p:cNvPr id="30" name="Flowchart: Manual Input 29">
            <a:extLst>
              <a:ext uri="{FF2B5EF4-FFF2-40B4-BE49-F238E27FC236}">
                <a16:creationId xmlns:a16="http://schemas.microsoft.com/office/drawing/2014/main" id="{F9377E6F-C0B5-424E-99B9-BE5391F349D5}"/>
              </a:ext>
            </a:extLst>
          </p:cNvPr>
          <p:cNvSpPr/>
          <p:nvPr/>
        </p:nvSpPr>
        <p:spPr>
          <a:xfrm>
            <a:off x="6041374" y="3792966"/>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SGP_(IM/EX)_F</a:t>
            </a:r>
          </a:p>
        </p:txBody>
      </p:sp>
      <p:sp>
        <p:nvSpPr>
          <p:cNvPr id="31" name="Flowchart: Manual Input 30">
            <a:extLst>
              <a:ext uri="{FF2B5EF4-FFF2-40B4-BE49-F238E27FC236}">
                <a16:creationId xmlns:a16="http://schemas.microsoft.com/office/drawing/2014/main" id="{37B40793-D6C6-40D1-9C02-7C038E8B57A7}"/>
              </a:ext>
            </a:extLst>
          </p:cNvPr>
          <p:cNvSpPr/>
          <p:nvPr/>
        </p:nvSpPr>
        <p:spPr>
          <a:xfrm>
            <a:off x="6041374" y="4143031"/>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GER_(IM/EX)_F</a:t>
            </a:r>
          </a:p>
        </p:txBody>
      </p:sp>
      <p:sp>
        <p:nvSpPr>
          <p:cNvPr id="32" name="Flowchart: Manual Input 31">
            <a:extLst>
              <a:ext uri="{FF2B5EF4-FFF2-40B4-BE49-F238E27FC236}">
                <a16:creationId xmlns:a16="http://schemas.microsoft.com/office/drawing/2014/main" id="{5B9BAF79-BF02-4B99-855E-C1A26E1054AA}"/>
              </a:ext>
            </a:extLst>
          </p:cNvPr>
          <p:cNvSpPr/>
          <p:nvPr/>
        </p:nvSpPr>
        <p:spPr>
          <a:xfrm>
            <a:off x="6041374" y="4492818"/>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THA_(IM/EX)_F</a:t>
            </a:r>
          </a:p>
        </p:txBody>
      </p:sp>
      <p:sp>
        <p:nvSpPr>
          <p:cNvPr id="33" name="Flowchart: Manual Input 32">
            <a:extLst>
              <a:ext uri="{FF2B5EF4-FFF2-40B4-BE49-F238E27FC236}">
                <a16:creationId xmlns:a16="http://schemas.microsoft.com/office/drawing/2014/main" id="{53C728AC-9D0C-4744-935A-78C80C69C399}"/>
              </a:ext>
            </a:extLst>
          </p:cNvPr>
          <p:cNvSpPr/>
          <p:nvPr/>
        </p:nvSpPr>
        <p:spPr>
          <a:xfrm>
            <a:off x="6041374" y="4858287"/>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KOR_(IM/EX)_F</a:t>
            </a:r>
          </a:p>
        </p:txBody>
      </p:sp>
      <p:sp>
        <p:nvSpPr>
          <p:cNvPr id="34" name="Flowchart: Manual Input 33">
            <a:extLst>
              <a:ext uri="{FF2B5EF4-FFF2-40B4-BE49-F238E27FC236}">
                <a16:creationId xmlns:a16="http://schemas.microsoft.com/office/drawing/2014/main" id="{DB861210-1DCC-40C2-9B83-0EE194F34C68}"/>
              </a:ext>
            </a:extLst>
          </p:cNvPr>
          <p:cNvSpPr/>
          <p:nvPr/>
        </p:nvSpPr>
        <p:spPr>
          <a:xfrm>
            <a:off x="6041374" y="5216834"/>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NLD_(IM/EX)_F</a:t>
            </a:r>
          </a:p>
        </p:txBody>
      </p:sp>
      <p:sp>
        <p:nvSpPr>
          <p:cNvPr id="35" name="Flowchart: Manual Input 34">
            <a:extLst>
              <a:ext uri="{FF2B5EF4-FFF2-40B4-BE49-F238E27FC236}">
                <a16:creationId xmlns:a16="http://schemas.microsoft.com/office/drawing/2014/main" id="{32578707-2DAA-49F6-AC26-B20A9411E7C8}"/>
              </a:ext>
            </a:extLst>
          </p:cNvPr>
          <p:cNvSpPr/>
          <p:nvPr/>
        </p:nvSpPr>
        <p:spPr>
          <a:xfrm>
            <a:off x="6041374" y="5575381"/>
            <a:ext cx="1738646" cy="290043"/>
          </a:xfrm>
          <a:prstGeom prst="flowChartManualInp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PH" sz="1300" dirty="0"/>
              <a:t>TWN_(IM/EX)_F</a:t>
            </a:r>
          </a:p>
        </p:txBody>
      </p:sp>
      <p:sp>
        <p:nvSpPr>
          <p:cNvPr id="36" name="Flowchart: Process 35">
            <a:extLst>
              <a:ext uri="{FF2B5EF4-FFF2-40B4-BE49-F238E27FC236}">
                <a16:creationId xmlns:a16="http://schemas.microsoft.com/office/drawing/2014/main" id="{C53C0AB5-2F2A-4F5C-9D38-C88C54AA290F}"/>
              </a:ext>
            </a:extLst>
          </p:cNvPr>
          <p:cNvSpPr/>
          <p:nvPr/>
        </p:nvSpPr>
        <p:spPr>
          <a:xfrm>
            <a:off x="8973499" y="4473710"/>
            <a:ext cx="1483360" cy="411214"/>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400" dirty="0"/>
              <a:t>Prediction</a:t>
            </a:r>
          </a:p>
        </p:txBody>
      </p:sp>
      <p:cxnSp>
        <p:nvCxnSpPr>
          <p:cNvPr id="37" name="Connector: Elbow 36">
            <a:extLst>
              <a:ext uri="{FF2B5EF4-FFF2-40B4-BE49-F238E27FC236}">
                <a16:creationId xmlns:a16="http://schemas.microsoft.com/office/drawing/2014/main" id="{16D0DFC9-3BCE-41FC-9509-92EE0DB8DD05}"/>
              </a:ext>
            </a:extLst>
          </p:cNvPr>
          <p:cNvCxnSpPr>
            <a:cxnSpLocks/>
            <a:stCxn id="6" idx="3"/>
            <a:endCxn id="24" idx="1"/>
          </p:cNvCxnSpPr>
          <p:nvPr/>
        </p:nvCxnSpPr>
        <p:spPr>
          <a:xfrm>
            <a:off x="3274568" y="2098759"/>
            <a:ext cx="551688" cy="118924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88E33A04-2CFA-43F9-AE73-EF2FB4198F59}"/>
              </a:ext>
            </a:extLst>
          </p:cNvPr>
          <p:cNvCxnSpPr>
            <a:cxnSpLocks/>
            <a:stCxn id="7" idx="3"/>
            <a:endCxn id="24" idx="1"/>
          </p:cNvCxnSpPr>
          <p:nvPr/>
        </p:nvCxnSpPr>
        <p:spPr>
          <a:xfrm>
            <a:off x="3274568" y="2472651"/>
            <a:ext cx="551688" cy="81535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B0BF8FF7-2E57-4526-9CE6-7FCDECF6C43D}"/>
              </a:ext>
            </a:extLst>
          </p:cNvPr>
          <p:cNvCxnSpPr>
            <a:cxnSpLocks/>
            <a:stCxn id="8" idx="3"/>
            <a:endCxn id="24" idx="1"/>
          </p:cNvCxnSpPr>
          <p:nvPr/>
        </p:nvCxnSpPr>
        <p:spPr>
          <a:xfrm>
            <a:off x="3274568" y="2846543"/>
            <a:ext cx="551688" cy="44146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D52D9947-C9A3-476E-8814-F844F7E29D86}"/>
              </a:ext>
            </a:extLst>
          </p:cNvPr>
          <p:cNvCxnSpPr>
            <a:cxnSpLocks/>
            <a:stCxn id="9" idx="3"/>
            <a:endCxn id="24" idx="1"/>
          </p:cNvCxnSpPr>
          <p:nvPr/>
        </p:nvCxnSpPr>
        <p:spPr>
          <a:xfrm>
            <a:off x="3274568" y="3217991"/>
            <a:ext cx="551688" cy="7001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D94371EE-8E5C-4A1D-A272-CD0163D0BC63}"/>
              </a:ext>
            </a:extLst>
          </p:cNvPr>
          <p:cNvCxnSpPr>
            <a:cxnSpLocks/>
            <a:stCxn id="10" idx="3"/>
            <a:endCxn id="24" idx="1"/>
          </p:cNvCxnSpPr>
          <p:nvPr/>
        </p:nvCxnSpPr>
        <p:spPr>
          <a:xfrm flipV="1">
            <a:off x="3274568" y="3288003"/>
            <a:ext cx="551688" cy="28256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E44B8D0B-54A4-4ADC-87D5-C65A8677BE3F}"/>
              </a:ext>
            </a:extLst>
          </p:cNvPr>
          <p:cNvCxnSpPr>
            <a:cxnSpLocks/>
            <a:stCxn id="11" idx="3"/>
            <a:endCxn id="24" idx="1"/>
          </p:cNvCxnSpPr>
          <p:nvPr/>
        </p:nvCxnSpPr>
        <p:spPr>
          <a:xfrm flipV="1">
            <a:off x="3274568" y="3288003"/>
            <a:ext cx="551688" cy="63124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6" name="Connector: Elbow 55">
            <a:extLst>
              <a:ext uri="{FF2B5EF4-FFF2-40B4-BE49-F238E27FC236}">
                <a16:creationId xmlns:a16="http://schemas.microsoft.com/office/drawing/2014/main" id="{33756834-5EFA-46C8-83E0-C6521BA16710}"/>
              </a:ext>
            </a:extLst>
          </p:cNvPr>
          <p:cNvCxnSpPr>
            <a:cxnSpLocks/>
            <a:stCxn id="12" idx="3"/>
            <a:endCxn id="24" idx="1"/>
          </p:cNvCxnSpPr>
          <p:nvPr/>
        </p:nvCxnSpPr>
        <p:spPr>
          <a:xfrm flipV="1">
            <a:off x="3274568" y="3288003"/>
            <a:ext cx="551688" cy="98131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7F795FFD-EC37-4B73-AE36-EB262A38094B}"/>
              </a:ext>
            </a:extLst>
          </p:cNvPr>
          <p:cNvCxnSpPr>
            <a:cxnSpLocks/>
            <a:stCxn id="13" idx="3"/>
            <a:endCxn id="24" idx="1"/>
          </p:cNvCxnSpPr>
          <p:nvPr/>
        </p:nvCxnSpPr>
        <p:spPr>
          <a:xfrm flipV="1">
            <a:off x="3274568" y="3288003"/>
            <a:ext cx="551688" cy="133109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5EDD6C73-9A18-4F11-951A-E12CCAA10000}"/>
              </a:ext>
            </a:extLst>
          </p:cNvPr>
          <p:cNvCxnSpPr>
            <a:cxnSpLocks/>
            <a:stCxn id="14" idx="3"/>
            <a:endCxn id="24" idx="1"/>
          </p:cNvCxnSpPr>
          <p:nvPr/>
        </p:nvCxnSpPr>
        <p:spPr>
          <a:xfrm flipV="1">
            <a:off x="3274568" y="3288003"/>
            <a:ext cx="551688" cy="169656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265B51EE-B4EA-4AC9-884A-43087A2102F7}"/>
              </a:ext>
            </a:extLst>
          </p:cNvPr>
          <p:cNvCxnSpPr>
            <a:cxnSpLocks/>
            <a:stCxn id="15" idx="3"/>
            <a:endCxn id="24" idx="1"/>
          </p:cNvCxnSpPr>
          <p:nvPr/>
        </p:nvCxnSpPr>
        <p:spPr>
          <a:xfrm flipV="1">
            <a:off x="3274568" y="3288003"/>
            <a:ext cx="551688" cy="205511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nector: Elbow 67">
            <a:extLst>
              <a:ext uri="{FF2B5EF4-FFF2-40B4-BE49-F238E27FC236}">
                <a16:creationId xmlns:a16="http://schemas.microsoft.com/office/drawing/2014/main" id="{C7B07697-3665-4AE3-99AC-965906878091}"/>
              </a:ext>
            </a:extLst>
          </p:cNvPr>
          <p:cNvCxnSpPr>
            <a:cxnSpLocks/>
            <a:stCxn id="16" idx="3"/>
            <a:endCxn id="24" idx="1"/>
          </p:cNvCxnSpPr>
          <p:nvPr/>
        </p:nvCxnSpPr>
        <p:spPr>
          <a:xfrm flipV="1">
            <a:off x="3274568" y="3288003"/>
            <a:ext cx="551688" cy="241366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nector: Elbow 70">
            <a:extLst>
              <a:ext uri="{FF2B5EF4-FFF2-40B4-BE49-F238E27FC236}">
                <a16:creationId xmlns:a16="http://schemas.microsoft.com/office/drawing/2014/main" id="{439F26F8-8079-44E9-B6D0-00F1C8F3910F}"/>
              </a:ext>
            </a:extLst>
          </p:cNvPr>
          <p:cNvCxnSpPr>
            <a:cxnSpLocks/>
            <a:stCxn id="24" idx="2"/>
            <a:endCxn id="23" idx="0"/>
          </p:cNvCxnSpPr>
          <p:nvPr/>
        </p:nvCxnSpPr>
        <p:spPr>
          <a:xfrm rot="16200000" flipH="1">
            <a:off x="4493222" y="3597772"/>
            <a:ext cx="429455" cy="9995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5" name="Connector: Elbow 74">
            <a:extLst>
              <a:ext uri="{FF2B5EF4-FFF2-40B4-BE49-F238E27FC236}">
                <a16:creationId xmlns:a16="http://schemas.microsoft.com/office/drawing/2014/main" id="{25DE32F1-5BE6-49CF-850A-06C199A581EC}"/>
              </a:ext>
            </a:extLst>
          </p:cNvPr>
          <p:cNvCxnSpPr>
            <a:cxnSpLocks/>
            <a:stCxn id="23" idx="3"/>
            <a:endCxn id="25" idx="1"/>
          </p:cNvCxnSpPr>
          <p:nvPr/>
        </p:nvCxnSpPr>
        <p:spPr>
          <a:xfrm flipV="1">
            <a:off x="5589643" y="2117499"/>
            <a:ext cx="451731" cy="189000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78" name="Connector: Elbow 77">
            <a:extLst>
              <a:ext uri="{FF2B5EF4-FFF2-40B4-BE49-F238E27FC236}">
                <a16:creationId xmlns:a16="http://schemas.microsoft.com/office/drawing/2014/main" id="{DFD5F5E7-0260-432D-AF9C-2CD823AF17EA}"/>
              </a:ext>
            </a:extLst>
          </p:cNvPr>
          <p:cNvCxnSpPr>
            <a:cxnSpLocks/>
            <a:stCxn id="23" idx="3"/>
            <a:endCxn id="26" idx="1"/>
          </p:cNvCxnSpPr>
          <p:nvPr/>
        </p:nvCxnSpPr>
        <p:spPr>
          <a:xfrm flipV="1">
            <a:off x="5589643" y="2491391"/>
            <a:ext cx="451731" cy="151611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1" name="Connector: Elbow 80">
            <a:extLst>
              <a:ext uri="{FF2B5EF4-FFF2-40B4-BE49-F238E27FC236}">
                <a16:creationId xmlns:a16="http://schemas.microsoft.com/office/drawing/2014/main" id="{13D4D3E4-D36E-4945-B32E-EE4B70D11FF1}"/>
              </a:ext>
            </a:extLst>
          </p:cNvPr>
          <p:cNvCxnSpPr>
            <a:cxnSpLocks/>
            <a:stCxn id="23" idx="3"/>
            <a:endCxn id="27" idx="1"/>
          </p:cNvCxnSpPr>
          <p:nvPr/>
        </p:nvCxnSpPr>
        <p:spPr>
          <a:xfrm flipV="1">
            <a:off x="5589643" y="2865283"/>
            <a:ext cx="451731" cy="114221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4" name="Connector: Elbow 83">
            <a:extLst>
              <a:ext uri="{FF2B5EF4-FFF2-40B4-BE49-F238E27FC236}">
                <a16:creationId xmlns:a16="http://schemas.microsoft.com/office/drawing/2014/main" id="{68602D0E-B005-41B7-A9BC-F0E8E21CF38B}"/>
              </a:ext>
            </a:extLst>
          </p:cNvPr>
          <p:cNvCxnSpPr>
            <a:cxnSpLocks/>
            <a:stCxn id="23" idx="3"/>
            <a:endCxn id="28" idx="1"/>
          </p:cNvCxnSpPr>
          <p:nvPr/>
        </p:nvCxnSpPr>
        <p:spPr>
          <a:xfrm flipV="1">
            <a:off x="5589643" y="3236731"/>
            <a:ext cx="451731" cy="77077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87" name="Connector: Elbow 86">
            <a:extLst>
              <a:ext uri="{FF2B5EF4-FFF2-40B4-BE49-F238E27FC236}">
                <a16:creationId xmlns:a16="http://schemas.microsoft.com/office/drawing/2014/main" id="{357571E5-0E80-47F6-8644-1CB2D31352FD}"/>
              </a:ext>
            </a:extLst>
          </p:cNvPr>
          <p:cNvCxnSpPr>
            <a:cxnSpLocks/>
            <a:stCxn id="23" idx="3"/>
            <a:endCxn id="29" idx="1"/>
          </p:cNvCxnSpPr>
          <p:nvPr/>
        </p:nvCxnSpPr>
        <p:spPr>
          <a:xfrm flipV="1">
            <a:off x="5589643" y="3589307"/>
            <a:ext cx="451731" cy="41819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0" name="Connector: Elbow 89">
            <a:extLst>
              <a:ext uri="{FF2B5EF4-FFF2-40B4-BE49-F238E27FC236}">
                <a16:creationId xmlns:a16="http://schemas.microsoft.com/office/drawing/2014/main" id="{6886FB0E-FB12-4595-BBEA-3E34EDBA9508}"/>
              </a:ext>
            </a:extLst>
          </p:cNvPr>
          <p:cNvCxnSpPr>
            <a:cxnSpLocks/>
            <a:stCxn id="23" idx="3"/>
            <a:endCxn id="31" idx="1"/>
          </p:cNvCxnSpPr>
          <p:nvPr/>
        </p:nvCxnSpPr>
        <p:spPr>
          <a:xfrm>
            <a:off x="5589643" y="4007501"/>
            <a:ext cx="451731" cy="28055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3" name="Connector: Elbow 92">
            <a:extLst>
              <a:ext uri="{FF2B5EF4-FFF2-40B4-BE49-F238E27FC236}">
                <a16:creationId xmlns:a16="http://schemas.microsoft.com/office/drawing/2014/main" id="{3B5BC49F-198B-4F8F-8991-1AAB740DDFB9}"/>
              </a:ext>
            </a:extLst>
          </p:cNvPr>
          <p:cNvCxnSpPr>
            <a:cxnSpLocks/>
            <a:stCxn id="23" idx="3"/>
            <a:endCxn id="32" idx="1"/>
          </p:cNvCxnSpPr>
          <p:nvPr/>
        </p:nvCxnSpPr>
        <p:spPr>
          <a:xfrm>
            <a:off x="5589643" y="4007501"/>
            <a:ext cx="451731" cy="63033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F1EEB7DE-9742-41DF-A313-EA8F59BD1FB9}"/>
              </a:ext>
            </a:extLst>
          </p:cNvPr>
          <p:cNvCxnSpPr>
            <a:cxnSpLocks/>
            <a:stCxn id="23" idx="3"/>
            <a:endCxn id="33" idx="1"/>
          </p:cNvCxnSpPr>
          <p:nvPr/>
        </p:nvCxnSpPr>
        <p:spPr>
          <a:xfrm>
            <a:off x="5589643" y="4007501"/>
            <a:ext cx="451731" cy="99580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99" name="Connector: Elbow 98">
            <a:extLst>
              <a:ext uri="{FF2B5EF4-FFF2-40B4-BE49-F238E27FC236}">
                <a16:creationId xmlns:a16="http://schemas.microsoft.com/office/drawing/2014/main" id="{E6F96E3F-E6D1-4EC6-8EB4-9ABFF51E4D05}"/>
              </a:ext>
            </a:extLst>
          </p:cNvPr>
          <p:cNvCxnSpPr>
            <a:cxnSpLocks/>
            <a:stCxn id="23" idx="3"/>
            <a:endCxn id="34" idx="1"/>
          </p:cNvCxnSpPr>
          <p:nvPr/>
        </p:nvCxnSpPr>
        <p:spPr>
          <a:xfrm>
            <a:off x="5589643" y="4007501"/>
            <a:ext cx="451731" cy="135435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2" name="Connector: Elbow 101">
            <a:extLst>
              <a:ext uri="{FF2B5EF4-FFF2-40B4-BE49-F238E27FC236}">
                <a16:creationId xmlns:a16="http://schemas.microsoft.com/office/drawing/2014/main" id="{58832D1A-6103-4EB1-8DBA-965F879C825C}"/>
              </a:ext>
            </a:extLst>
          </p:cNvPr>
          <p:cNvCxnSpPr>
            <a:cxnSpLocks/>
            <a:stCxn id="23" idx="3"/>
            <a:endCxn id="35" idx="1"/>
          </p:cNvCxnSpPr>
          <p:nvPr/>
        </p:nvCxnSpPr>
        <p:spPr>
          <a:xfrm>
            <a:off x="5589643" y="4007501"/>
            <a:ext cx="451731" cy="171290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05" name="Connector: Elbow 104">
            <a:extLst>
              <a:ext uri="{FF2B5EF4-FFF2-40B4-BE49-F238E27FC236}">
                <a16:creationId xmlns:a16="http://schemas.microsoft.com/office/drawing/2014/main" id="{998486E8-3D9F-4CCD-B1CA-DAFF33577940}"/>
              </a:ext>
            </a:extLst>
          </p:cNvPr>
          <p:cNvCxnSpPr>
            <a:cxnSpLocks/>
            <a:stCxn id="23" idx="3"/>
            <a:endCxn id="30" idx="1"/>
          </p:cNvCxnSpPr>
          <p:nvPr/>
        </p:nvCxnSpPr>
        <p:spPr>
          <a:xfrm flipV="1">
            <a:off x="5589643" y="3937988"/>
            <a:ext cx="451731" cy="69513"/>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08" name="Flowchart: Terminator 107">
            <a:extLst>
              <a:ext uri="{FF2B5EF4-FFF2-40B4-BE49-F238E27FC236}">
                <a16:creationId xmlns:a16="http://schemas.microsoft.com/office/drawing/2014/main" id="{D121CD6A-5B97-4080-8248-C6067195A9A2}"/>
              </a:ext>
            </a:extLst>
          </p:cNvPr>
          <p:cNvSpPr/>
          <p:nvPr/>
        </p:nvSpPr>
        <p:spPr>
          <a:xfrm>
            <a:off x="9688749" y="3299235"/>
            <a:ext cx="1206230" cy="406835"/>
          </a:xfrm>
          <a:prstGeom prst="flowChartTermina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PH" sz="1500" dirty="0"/>
              <a:t>Forecast</a:t>
            </a:r>
          </a:p>
        </p:txBody>
      </p:sp>
      <p:cxnSp>
        <p:nvCxnSpPr>
          <p:cNvPr id="111" name="Connector: Elbow 110">
            <a:extLst>
              <a:ext uri="{FF2B5EF4-FFF2-40B4-BE49-F238E27FC236}">
                <a16:creationId xmlns:a16="http://schemas.microsoft.com/office/drawing/2014/main" id="{E607D34C-FC68-4AEF-8F4A-4D262E04DB6C}"/>
              </a:ext>
            </a:extLst>
          </p:cNvPr>
          <p:cNvCxnSpPr>
            <a:cxnSpLocks/>
            <a:stCxn id="17" idx="6"/>
            <a:endCxn id="36" idx="2"/>
          </p:cNvCxnSpPr>
          <p:nvPr/>
        </p:nvCxnSpPr>
        <p:spPr>
          <a:xfrm flipV="1">
            <a:off x="1097280" y="4884924"/>
            <a:ext cx="8617899" cy="121212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14" name="Connector: Elbow 113">
            <a:extLst>
              <a:ext uri="{FF2B5EF4-FFF2-40B4-BE49-F238E27FC236}">
                <a16:creationId xmlns:a16="http://schemas.microsoft.com/office/drawing/2014/main" id="{1D67298F-2C82-4D01-97E6-399C558A01F9}"/>
              </a:ext>
            </a:extLst>
          </p:cNvPr>
          <p:cNvCxnSpPr>
            <a:cxnSpLocks/>
            <a:stCxn id="25" idx="3"/>
            <a:endCxn id="36" idx="1"/>
          </p:cNvCxnSpPr>
          <p:nvPr/>
        </p:nvCxnSpPr>
        <p:spPr>
          <a:xfrm>
            <a:off x="7780020" y="2117499"/>
            <a:ext cx="1193479" cy="256181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17" name="Connector: Elbow 116">
            <a:extLst>
              <a:ext uri="{FF2B5EF4-FFF2-40B4-BE49-F238E27FC236}">
                <a16:creationId xmlns:a16="http://schemas.microsoft.com/office/drawing/2014/main" id="{937C5FC3-458C-49F0-8549-0AB5F3F94770}"/>
              </a:ext>
            </a:extLst>
          </p:cNvPr>
          <p:cNvCxnSpPr>
            <a:cxnSpLocks/>
            <a:stCxn id="26" idx="3"/>
            <a:endCxn id="36" idx="1"/>
          </p:cNvCxnSpPr>
          <p:nvPr/>
        </p:nvCxnSpPr>
        <p:spPr>
          <a:xfrm>
            <a:off x="7780020" y="2491391"/>
            <a:ext cx="1193479" cy="218792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0" name="Connector: Elbow 119">
            <a:extLst>
              <a:ext uri="{FF2B5EF4-FFF2-40B4-BE49-F238E27FC236}">
                <a16:creationId xmlns:a16="http://schemas.microsoft.com/office/drawing/2014/main" id="{D47102F2-B684-40C3-A0CC-5241499E00C3}"/>
              </a:ext>
            </a:extLst>
          </p:cNvPr>
          <p:cNvCxnSpPr>
            <a:cxnSpLocks/>
            <a:stCxn id="27" idx="3"/>
            <a:endCxn id="36" idx="1"/>
          </p:cNvCxnSpPr>
          <p:nvPr/>
        </p:nvCxnSpPr>
        <p:spPr>
          <a:xfrm>
            <a:off x="7780020" y="2865283"/>
            <a:ext cx="1193479" cy="181403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3" name="Connector: Elbow 122">
            <a:extLst>
              <a:ext uri="{FF2B5EF4-FFF2-40B4-BE49-F238E27FC236}">
                <a16:creationId xmlns:a16="http://schemas.microsoft.com/office/drawing/2014/main" id="{0356AE09-8104-4445-A89C-1FC625EA75D2}"/>
              </a:ext>
            </a:extLst>
          </p:cNvPr>
          <p:cNvCxnSpPr>
            <a:cxnSpLocks/>
            <a:stCxn id="28" idx="3"/>
            <a:endCxn id="36" idx="1"/>
          </p:cNvCxnSpPr>
          <p:nvPr/>
        </p:nvCxnSpPr>
        <p:spPr>
          <a:xfrm>
            <a:off x="7780020" y="3236731"/>
            <a:ext cx="1193479" cy="144258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6" name="Connector: Elbow 125">
            <a:extLst>
              <a:ext uri="{FF2B5EF4-FFF2-40B4-BE49-F238E27FC236}">
                <a16:creationId xmlns:a16="http://schemas.microsoft.com/office/drawing/2014/main" id="{88AF1FE4-9233-4A69-8CA1-33010E3E00B3}"/>
              </a:ext>
            </a:extLst>
          </p:cNvPr>
          <p:cNvCxnSpPr>
            <a:cxnSpLocks/>
            <a:stCxn id="29" idx="3"/>
            <a:endCxn id="36" idx="1"/>
          </p:cNvCxnSpPr>
          <p:nvPr/>
        </p:nvCxnSpPr>
        <p:spPr>
          <a:xfrm>
            <a:off x="7780020" y="3589307"/>
            <a:ext cx="1193479" cy="109001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29" name="Connector: Elbow 128">
            <a:extLst>
              <a:ext uri="{FF2B5EF4-FFF2-40B4-BE49-F238E27FC236}">
                <a16:creationId xmlns:a16="http://schemas.microsoft.com/office/drawing/2014/main" id="{1DF3FDCB-FD52-4D43-92A7-F7FB1AF79ACD}"/>
              </a:ext>
            </a:extLst>
          </p:cNvPr>
          <p:cNvCxnSpPr>
            <a:cxnSpLocks/>
            <a:stCxn id="30" idx="3"/>
            <a:endCxn id="36" idx="1"/>
          </p:cNvCxnSpPr>
          <p:nvPr/>
        </p:nvCxnSpPr>
        <p:spPr>
          <a:xfrm>
            <a:off x="7780020" y="3937988"/>
            <a:ext cx="1193479" cy="74132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2" name="Connector: Elbow 131">
            <a:extLst>
              <a:ext uri="{FF2B5EF4-FFF2-40B4-BE49-F238E27FC236}">
                <a16:creationId xmlns:a16="http://schemas.microsoft.com/office/drawing/2014/main" id="{969F141B-E9D0-4EFD-BC57-182E21F35FAD}"/>
              </a:ext>
            </a:extLst>
          </p:cNvPr>
          <p:cNvCxnSpPr>
            <a:cxnSpLocks/>
            <a:stCxn id="31" idx="3"/>
            <a:endCxn id="36" idx="1"/>
          </p:cNvCxnSpPr>
          <p:nvPr/>
        </p:nvCxnSpPr>
        <p:spPr>
          <a:xfrm>
            <a:off x="7780020" y="4288053"/>
            <a:ext cx="1193479" cy="391264"/>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5" name="Connector: Elbow 134">
            <a:extLst>
              <a:ext uri="{FF2B5EF4-FFF2-40B4-BE49-F238E27FC236}">
                <a16:creationId xmlns:a16="http://schemas.microsoft.com/office/drawing/2014/main" id="{0F5D193C-D14A-4073-92FE-A4EA45F1BBCB}"/>
              </a:ext>
            </a:extLst>
          </p:cNvPr>
          <p:cNvCxnSpPr>
            <a:cxnSpLocks/>
            <a:stCxn id="32" idx="3"/>
            <a:endCxn id="36" idx="1"/>
          </p:cNvCxnSpPr>
          <p:nvPr/>
        </p:nvCxnSpPr>
        <p:spPr>
          <a:xfrm>
            <a:off x="7780020" y="4637840"/>
            <a:ext cx="1193479" cy="41477"/>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38" name="Connector: Elbow 137">
            <a:extLst>
              <a:ext uri="{FF2B5EF4-FFF2-40B4-BE49-F238E27FC236}">
                <a16:creationId xmlns:a16="http://schemas.microsoft.com/office/drawing/2014/main" id="{E0501C60-C334-44F0-8CFD-F98F90599E8F}"/>
              </a:ext>
            </a:extLst>
          </p:cNvPr>
          <p:cNvCxnSpPr>
            <a:cxnSpLocks/>
            <a:stCxn id="33" idx="3"/>
            <a:endCxn id="36" idx="1"/>
          </p:cNvCxnSpPr>
          <p:nvPr/>
        </p:nvCxnSpPr>
        <p:spPr>
          <a:xfrm flipV="1">
            <a:off x="7780020" y="4679317"/>
            <a:ext cx="1193479" cy="323992"/>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3" name="Connector: Elbow 142">
            <a:extLst>
              <a:ext uri="{FF2B5EF4-FFF2-40B4-BE49-F238E27FC236}">
                <a16:creationId xmlns:a16="http://schemas.microsoft.com/office/drawing/2014/main" id="{AFCB9DC8-28ED-4578-8E2A-9CE3315B41A9}"/>
              </a:ext>
            </a:extLst>
          </p:cNvPr>
          <p:cNvCxnSpPr>
            <a:cxnSpLocks/>
            <a:stCxn id="34" idx="3"/>
            <a:endCxn id="36" idx="1"/>
          </p:cNvCxnSpPr>
          <p:nvPr/>
        </p:nvCxnSpPr>
        <p:spPr>
          <a:xfrm flipV="1">
            <a:off x="7780020" y="4679317"/>
            <a:ext cx="1193479" cy="682539"/>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6" name="Connector: Elbow 145">
            <a:extLst>
              <a:ext uri="{FF2B5EF4-FFF2-40B4-BE49-F238E27FC236}">
                <a16:creationId xmlns:a16="http://schemas.microsoft.com/office/drawing/2014/main" id="{C241F56A-9D66-4940-922A-8E0063B5F3EC}"/>
              </a:ext>
            </a:extLst>
          </p:cNvPr>
          <p:cNvCxnSpPr>
            <a:cxnSpLocks/>
            <a:stCxn id="35" idx="3"/>
            <a:endCxn id="36" idx="1"/>
          </p:cNvCxnSpPr>
          <p:nvPr/>
        </p:nvCxnSpPr>
        <p:spPr>
          <a:xfrm flipV="1">
            <a:off x="7780020" y="4679317"/>
            <a:ext cx="1193479" cy="1041086"/>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149" name="Connector: Elbow 148">
            <a:extLst>
              <a:ext uri="{FF2B5EF4-FFF2-40B4-BE49-F238E27FC236}">
                <a16:creationId xmlns:a16="http://schemas.microsoft.com/office/drawing/2014/main" id="{EB00EBF2-7E5A-4A7B-90BB-08DA93EBEC21}"/>
              </a:ext>
            </a:extLst>
          </p:cNvPr>
          <p:cNvCxnSpPr>
            <a:cxnSpLocks/>
            <a:stCxn id="36" idx="0"/>
            <a:endCxn id="108" idx="2"/>
          </p:cNvCxnSpPr>
          <p:nvPr/>
        </p:nvCxnSpPr>
        <p:spPr>
          <a:xfrm rot="5400000" flipH="1" flipV="1">
            <a:off x="9619701" y="3801548"/>
            <a:ext cx="767640" cy="576685"/>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3163507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1000"/>
                                        <p:tgtEl>
                                          <p:spTgt spid="10"/>
                                        </p:tgtEl>
                                      </p:cBhvr>
                                    </p:animEffect>
                                    <p:anim calcmode="lin" valueType="num">
                                      <p:cBhvr>
                                        <p:cTn id="40" dur="1000" fill="hold"/>
                                        <p:tgtEl>
                                          <p:spTgt spid="10"/>
                                        </p:tgtEl>
                                        <p:attrNameLst>
                                          <p:attrName>ppt_x</p:attrName>
                                        </p:attrNameLst>
                                      </p:cBhvr>
                                      <p:tavLst>
                                        <p:tav tm="0">
                                          <p:val>
                                            <p:strVal val="#ppt_x"/>
                                          </p:val>
                                        </p:tav>
                                        <p:tav tm="100000">
                                          <p:val>
                                            <p:strVal val="#ppt_x"/>
                                          </p:val>
                                        </p:tav>
                                      </p:tavLst>
                                    </p:anim>
                                    <p:anim calcmode="lin" valueType="num">
                                      <p:cBhvr>
                                        <p:cTn id="41" dur="1000" fill="hold"/>
                                        <p:tgtEl>
                                          <p:spTgt spid="1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fade">
                                      <p:cBhvr>
                                        <p:cTn id="54" dur="1000"/>
                                        <p:tgtEl>
                                          <p:spTgt spid="13"/>
                                        </p:tgtEl>
                                      </p:cBhvr>
                                    </p:animEffect>
                                    <p:anim calcmode="lin" valueType="num">
                                      <p:cBhvr>
                                        <p:cTn id="55" dur="1000" fill="hold"/>
                                        <p:tgtEl>
                                          <p:spTgt spid="13"/>
                                        </p:tgtEl>
                                        <p:attrNameLst>
                                          <p:attrName>ppt_x</p:attrName>
                                        </p:attrNameLst>
                                      </p:cBhvr>
                                      <p:tavLst>
                                        <p:tav tm="0">
                                          <p:val>
                                            <p:strVal val="#ppt_x"/>
                                          </p:val>
                                        </p:tav>
                                        <p:tav tm="100000">
                                          <p:val>
                                            <p:strVal val="#ppt_x"/>
                                          </p:val>
                                        </p:tav>
                                      </p:tavLst>
                                    </p:anim>
                                    <p:anim calcmode="lin" valueType="num">
                                      <p:cBhvr>
                                        <p:cTn id="56" dur="1000" fill="hold"/>
                                        <p:tgtEl>
                                          <p:spTgt spid="13"/>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000"/>
                                        <p:tgtEl>
                                          <p:spTgt spid="14"/>
                                        </p:tgtEl>
                                      </p:cBhvr>
                                    </p:animEffect>
                                    <p:anim calcmode="lin" valueType="num">
                                      <p:cBhvr>
                                        <p:cTn id="60" dur="1000" fill="hold"/>
                                        <p:tgtEl>
                                          <p:spTgt spid="14"/>
                                        </p:tgtEl>
                                        <p:attrNameLst>
                                          <p:attrName>ppt_x</p:attrName>
                                        </p:attrNameLst>
                                      </p:cBhvr>
                                      <p:tavLst>
                                        <p:tav tm="0">
                                          <p:val>
                                            <p:strVal val="#ppt_x"/>
                                          </p:val>
                                        </p:tav>
                                        <p:tav tm="100000">
                                          <p:val>
                                            <p:strVal val="#ppt_x"/>
                                          </p:val>
                                        </p:tav>
                                      </p:tavLst>
                                    </p:anim>
                                    <p:anim calcmode="lin" valueType="num">
                                      <p:cBhvr>
                                        <p:cTn id="61" dur="1000" fill="hold"/>
                                        <p:tgtEl>
                                          <p:spTgt spid="14"/>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1000"/>
                                        <p:tgtEl>
                                          <p:spTgt spid="15"/>
                                        </p:tgtEl>
                                      </p:cBhvr>
                                    </p:animEffect>
                                    <p:anim calcmode="lin" valueType="num">
                                      <p:cBhvr>
                                        <p:cTn id="65" dur="1000" fill="hold"/>
                                        <p:tgtEl>
                                          <p:spTgt spid="15"/>
                                        </p:tgtEl>
                                        <p:attrNameLst>
                                          <p:attrName>ppt_x</p:attrName>
                                        </p:attrNameLst>
                                      </p:cBhvr>
                                      <p:tavLst>
                                        <p:tav tm="0">
                                          <p:val>
                                            <p:strVal val="#ppt_x"/>
                                          </p:val>
                                        </p:tav>
                                        <p:tav tm="100000">
                                          <p:val>
                                            <p:strVal val="#ppt_x"/>
                                          </p:val>
                                        </p:tav>
                                      </p:tavLst>
                                    </p:anim>
                                    <p:anim calcmode="lin" valueType="num">
                                      <p:cBhvr>
                                        <p:cTn id="66" dur="1000" fill="hold"/>
                                        <p:tgtEl>
                                          <p:spTgt spid="15"/>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2" presetClass="entr" presetSubtype="2"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additive="base">
                                        <p:cTn id="76" dur="500" fill="hold"/>
                                        <p:tgtEl>
                                          <p:spTgt spid="23"/>
                                        </p:tgtEl>
                                        <p:attrNameLst>
                                          <p:attrName>ppt_x</p:attrName>
                                        </p:attrNameLst>
                                      </p:cBhvr>
                                      <p:tavLst>
                                        <p:tav tm="0">
                                          <p:val>
                                            <p:strVal val="1+#ppt_w/2"/>
                                          </p:val>
                                        </p:tav>
                                        <p:tav tm="100000">
                                          <p:val>
                                            <p:strVal val="#ppt_x"/>
                                          </p:val>
                                        </p:tav>
                                      </p:tavLst>
                                    </p:anim>
                                    <p:anim calcmode="lin" valueType="num">
                                      <p:cBhvr additive="base">
                                        <p:cTn id="77" dur="500" fill="hold"/>
                                        <p:tgtEl>
                                          <p:spTgt spid="23"/>
                                        </p:tgtEl>
                                        <p:attrNameLst>
                                          <p:attrName>ppt_y</p:attrName>
                                        </p:attrNameLst>
                                      </p:cBhvr>
                                      <p:tavLst>
                                        <p:tav tm="0">
                                          <p:val>
                                            <p:strVal val="#ppt_y"/>
                                          </p:val>
                                        </p:tav>
                                        <p:tav tm="100000">
                                          <p:val>
                                            <p:strVal val="#ppt_y"/>
                                          </p:val>
                                        </p:tav>
                                      </p:tavLst>
                                    </p:anim>
                                  </p:childTnLst>
                                </p:cTn>
                              </p:par>
                              <p:par>
                                <p:cTn id="78" presetID="2" presetClass="entr" presetSubtype="2" fill="hold" grpId="0" nodeType="withEffect">
                                  <p:stCondLst>
                                    <p:cond delay="0"/>
                                  </p:stCondLst>
                                  <p:childTnLst>
                                    <p:set>
                                      <p:cBhvr>
                                        <p:cTn id="79" dur="1" fill="hold">
                                          <p:stCondLst>
                                            <p:cond delay="0"/>
                                          </p:stCondLst>
                                        </p:cTn>
                                        <p:tgtEl>
                                          <p:spTgt spid="24"/>
                                        </p:tgtEl>
                                        <p:attrNameLst>
                                          <p:attrName>style.visibility</p:attrName>
                                        </p:attrNameLst>
                                      </p:cBhvr>
                                      <p:to>
                                        <p:strVal val="visible"/>
                                      </p:to>
                                    </p:set>
                                    <p:anim calcmode="lin" valueType="num">
                                      <p:cBhvr additive="base">
                                        <p:cTn id="80" dur="500" fill="hold"/>
                                        <p:tgtEl>
                                          <p:spTgt spid="24"/>
                                        </p:tgtEl>
                                        <p:attrNameLst>
                                          <p:attrName>ppt_x</p:attrName>
                                        </p:attrNameLst>
                                      </p:cBhvr>
                                      <p:tavLst>
                                        <p:tav tm="0">
                                          <p:val>
                                            <p:strVal val="1+#ppt_w/2"/>
                                          </p:val>
                                        </p:tav>
                                        <p:tav tm="100000">
                                          <p:val>
                                            <p:strVal val="#ppt_x"/>
                                          </p:val>
                                        </p:tav>
                                      </p:tavLst>
                                    </p:anim>
                                    <p:anim calcmode="lin" valueType="num">
                                      <p:cBhvr additive="base">
                                        <p:cTn id="81" dur="500" fill="hold"/>
                                        <p:tgtEl>
                                          <p:spTgt spid="24"/>
                                        </p:tgtEl>
                                        <p:attrNameLst>
                                          <p:attrName>ppt_y</p:attrName>
                                        </p:attrNameLst>
                                      </p:cBhvr>
                                      <p:tavLst>
                                        <p:tav tm="0">
                                          <p:val>
                                            <p:strVal val="#ppt_y"/>
                                          </p:val>
                                        </p:tav>
                                        <p:tav tm="100000">
                                          <p:val>
                                            <p:strVal val="#ppt_y"/>
                                          </p:val>
                                        </p:tav>
                                      </p:tavLst>
                                    </p:anim>
                                  </p:childTnLst>
                                </p:cTn>
                              </p:par>
                              <p:par>
                                <p:cTn id="82" presetID="2" presetClass="entr" presetSubtype="2" fill="hold" nodeType="withEffect">
                                  <p:stCondLst>
                                    <p:cond delay="0"/>
                                  </p:stCondLst>
                                  <p:childTnLst>
                                    <p:set>
                                      <p:cBhvr>
                                        <p:cTn id="83" dur="1" fill="hold">
                                          <p:stCondLst>
                                            <p:cond delay="0"/>
                                          </p:stCondLst>
                                        </p:cTn>
                                        <p:tgtEl>
                                          <p:spTgt spid="71"/>
                                        </p:tgtEl>
                                        <p:attrNameLst>
                                          <p:attrName>style.visibility</p:attrName>
                                        </p:attrNameLst>
                                      </p:cBhvr>
                                      <p:to>
                                        <p:strVal val="visible"/>
                                      </p:to>
                                    </p:set>
                                    <p:anim calcmode="lin" valueType="num">
                                      <p:cBhvr additive="base">
                                        <p:cTn id="84" dur="500" fill="hold"/>
                                        <p:tgtEl>
                                          <p:spTgt spid="71"/>
                                        </p:tgtEl>
                                        <p:attrNameLst>
                                          <p:attrName>ppt_x</p:attrName>
                                        </p:attrNameLst>
                                      </p:cBhvr>
                                      <p:tavLst>
                                        <p:tav tm="0">
                                          <p:val>
                                            <p:strVal val="1+#ppt_w/2"/>
                                          </p:val>
                                        </p:tav>
                                        <p:tav tm="100000">
                                          <p:val>
                                            <p:strVal val="#ppt_x"/>
                                          </p:val>
                                        </p:tav>
                                      </p:tavLst>
                                    </p:anim>
                                    <p:anim calcmode="lin" valueType="num">
                                      <p:cBhvr additive="base">
                                        <p:cTn id="85" dur="500" fill="hold"/>
                                        <p:tgtEl>
                                          <p:spTgt spid="71"/>
                                        </p:tgtEl>
                                        <p:attrNameLst>
                                          <p:attrName>ppt_y</p:attrName>
                                        </p:attrNameLst>
                                      </p:cBhvr>
                                      <p:tavLst>
                                        <p:tav tm="0">
                                          <p:val>
                                            <p:strVal val="#ppt_y"/>
                                          </p:val>
                                        </p:tav>
                                        <p:tav tm="100000">
                                          <p:val>
                                            <p:strVal val="#ppt_y"/>
                                          </p:val>
                                        </p:tav>
                                      </p:tavLst>
                                    </p:anim>
                                  </p:childTnLst>
                                </p:cTn>
                              </p:par>
                              <p:par>
                                <p:cTn id="86" presetID="2" presetClass="entr" presetSubtype="2" fill="hold" nodeType="withEffect">
                                  <p:stCondLst>
                                    <p:cond delay="0"/>
                                  </p:stCondLst>
                                  <p:childTnLst>
                                    <p:set>
                                      <p:cBhvr>
                                        <p:cTn id="87" dur="1" fill="hold">
                                          <p:stCondLst>
                                            <p:cond delay="0"/>
                                          </p:stCondLst>
                                        </p:cTn>
                                        <p:tgtEl>
                                          <p:spTgt spid="37"/>
                                        </p:tgtEl>
                                        <p:attrNameLst>
                                          <p:attrName>style.visibility</p:attrName>
                                        </p:attrNameLst>
                                      </p:cBhvr>
                                      <p:to>
                                        <p:strVal val="visible"/>
                                      </p:to>
                                    </p:set>
                                    <p:anim calcmode="lin" valueType="num">
                                      <p:cBhvr additive="base">
                                        <p:cTn id="88" dur="500" fill="hold"/>
                                        <p:tgtEl>
                                          <p:spTgt spid="37"/>
                                        </p:tgtEl>
                                        <p:attrNameLst>
                                          <p:attrName>ppt_x</p:attrName>
                                        </p:attrNameLst>
                                      </p:cBhvr>
                                      <p:tavLst>
                                        <p:tav tm="0">
                                          <p:val>
                                            <p:strVal val="1+#ppt_w/2"/>
                                          </p:val>
                                        </p:tav>
                                        <p:tav tm="100000">
                                          <p:val>
                                            <p:strVal val="#ppt_x"/>
                                          </p:val>
                                        </p:tav>
                                      </p:tavLst>
                                    </p:anim>
                                    <p:anim calcmode="lin" valueType="num">
                                      <p:cBhvr additive="base">
                                        <p:cTn id="89" dur="500" fill="hold"/>
                                        <p:tgtEl>
                                          <p:spTgt spid="37"/>
                                        </p:tgtEl>
                                        <p:attrNameLst>
                                          <p:attrName>ppt_y</p:attrName>
                                        </p:attrNameLst>
                                      </p:cBhvr>
                                      <p:tavLst>
                                        <p:tav tm="0">
                                          <p:val>
                                            <p:strVal val="#ppt_y"/>
                                          </p:val>
                                        </p:tav>
                                        <p:tav tm="100000">
                                          <p:val>
                                            <p:strVal val="#ppt_y"/>
                                          </p:val>
                                        </p:tav>
                                      </p:tavLst>
                                    </p:anim>
                                  </p:childTnLst>
                                </p:cTn>
                              </p:par>
                              <p:par>
                                <p:cTn id="90" presetID="2" presetClass="entr" presetSubtype="2" fill="hold" nodeType="withEffect">
                                  <p:stCondLst>
                                    <p:cond delay="0"/>
                                  </p:stCondLst>
                                  <p:childTnLst>
                                    <p:set>
                                      <p:cBhvr>
                                        <p:cTn id="91" dur="1" fill="hold">
                                          <p:stCondLst>
                                            <p:cond delay="0"/>
                                          </p:stCondLst>
                                        </p:cTn>
                                        <p:tgtEl>
                                          <p:spTgt spid="40"/>
                                        </p:tgtEl>
                                        <p:attrNameLst>
                                          <p:attrName>style.visibility</p:attrName>
                                        </p:attrNameLst>
                                      </p:cBhvr>
                                      <p:to>
                                        <p:strVal val="visible"/>
                                      </p:to>
                                    </p:set>
                                    <p:anim calcmode="lin" valueType="num">
                                      <p:cBhvr additive="base">
                                        <p:cTn id="92" dur="500" fill="hold"/>
                                        <p:tgtEl>
                                          <p:spTgt spid="40"/>
                                        </p:tgtEl>
                                        <p:attrNameLst>
                                          <p:attrName>ppt_x</p:attrName>
                                        </p:attrNameLst>
                                      </p:cBhvr>
                                      <p:tavLst>
                                        <p:tav tm="0">
                                          <p:val>
                                            <p:strVal val="1+#ppt_w/2"/>
                                          </p:val>
                                        </p:tav>
                                        <p:tav tm="100000">
                                          <p:val>
                                            <p:strVal val="#ppt_x"/>
                                          </p:val>
                                        </p:tav>
                                      </p:tavLst>
                                    </p:anim>
                                    <p:anim calcmode="lin" valueType="num">
                                      <p:cBhvr additive="base">
                                        <p:cTn id="93" dur="500" fill="hold"/>
                                        <p:tgtEl>
                                          <p:spTgt spid="40"/>
                                        </p:tgtEl>
                                        <p:attrNameLst>
                                          <p:attrName>ppt_y</p:attrName>
                                        </p:attrNameLst>
                                      </p:cBhvr>
                                      <p:tavLst>
                                        <p:tav tm="0">
                                          <p:val>
                                            <p:strVal val="#ppt_y"/>
                                          </p:val>
                                        </p:tav>
                                        <p:tav tm="100000">
                                          <p:val>
                                            <p:strVal val="#ppt_y"/>
                                          </p:val>
                                        </p:tav>
                                      </p:tavLst>
                                    </p:anim>
                                  </p:childTnLst>
                                </p:cTn>
                              </p:par>
                              <p:par>
                                <p:cTn id="94" presetID="2" presetClass="entr" presetSubtype="2" fill="hold" nodeType="withEffect">
                                  <p:stCondLst>
                                    <p:cond delay="0"/>
                                  </p:stCondLst>
                                  <p:childTnLst>
                                    <p:set>
                                      <p:cBhvr>
                                        <p:cTn id="95" dur="1" fill="hold">
                                          <p:stCondLst>
                                            <p:cond delay="0"/>
                                          </p:stCondLst>
                                        </p:cTn>
                                        <p:tgtEl>
                                          <p:spTgt spid="43"/>
                                        </p:tgtEl>
                                        <p:attrNameLst>
                                          <p:attrName>style.visibility</p:attrName>
                                        </p:attrNameLst>
                                      </p:cBhvr>
                                      <p:to>
                                        <p:strVal val="visible"/>
                                      </p:to>
                                    </p:set>
                                    <p:anim calcmode="lin" valueType="num">
                                      <p:cBhvr additive="base">
                                        <p:cTn id="96" dur="500" fill="hold"/>
                                        <p:tgtEl>
                                          <p:spTgt spid="43"/>
                                        </p:tgtEl>
                                        <p:attrNameLst>
                                          <p:attrName>ppt_x</p:attrName>
                                        </p:attrNameLst>
                                      </p:cBhvr>
                                      <p:tavLst>
                                        <p:tav tm="0">
                                          <p:val>
                                            <p:strVal val="1+#ppt_w/2"/>
                                          </p:val>
                                        </p:tav>
                                        <p:tav tm="100000">
                                          <p:val>
                                            <p:strVal val="#ppt_x"/>
                                          </p:val>
                                        </p:tav>
                                      </p:tavLst>
                                    </p:anim>
                                    <p:anim calcmode="lin" valueType="num">
                                      <p:cBhvr additive="base">
                                        <p:cTn id="97" dur="500" fill="hold"/>
                                        <p:tgtEl>
                                          <p:spTgt spid="43"/>
                                        </p:tgtEl>
                                        <p:attrNameLst>
                                          <p:attrName>ppt_y</p:attrName>
                                        </p:attrNameLst>
                                      </p:cBhvr>
                                      <p:tavLst>
                                        <p:tav tm="0">
                                          <p:val>
                                            <p:strVal val="#ppt_y"/>
                                          </p:val>
                                        </p:tav>
                                        <p:tav tm="100000">
                                          <p:val>
                                            <p:strVal val="#ppt_y"/>
                                          </p:val>
                                        </p:tav>
                                      </p:tavLst>
                                    </p:anim>
                                  </p:childTnLst>
                                </p:cTn>
                              </p:par>
                              <p:par>
                                <p:cTn id="98" presetID="2" presetClass="entr" presetSubtype="2" fill="hold" nodeType="withEffect">
                                  <p:stCondLst>
                                    <p:cond delay="0"/>
                                  </p:stCondLst>
                                  <p:childTnLst>
                                    <p:set>
                                      <p:cBhvr>
                                        <p:cTn id="99" dur="1" fill="hold">
                                          <p:stCondLst>
                                            <p:cond delay="0"/>
                                          </p:stCondLst>
                                        </p:cTn>
                                        <p:tgtEl>
                                          <p:spTgt spid="46"/>
                                        </p:tgtEl>
                                        <p:attrNameLst>
                                          <p:attrName>style.visibility</p:attrName>
                                        </p:attrNameLst>
                                      </p:cBhvr>
                                      <p:to>
                                        <p:strVal val="visible"/>
                                      </p:to>
                                    </p:set>
                                    <p:anim calcmode="lin" valueType="num">
                                      <p:cBhvr additive="base">
                                        <p:cTn id="100" dur="500" fill="hold"/>
                                        <p:tgtEl>
                                          <p:spTgt spid="46"/>
                                        </p:tgtEl>
                                        <p:attrNameLst>
                                          <p:attrName>ppt_x</p:attrName>
                                        </p:attrNameLst>
                                      </p:cBhvr>
                                      <p:tavLst>
                                        <p:tav tm="0">
                                          <p:val>
                                            <p:strVal val="1+#ppt_w/2"/>
                                          </p:val>
                                        </p:tav>
                                        <p:tav tm="100000">
                                          <p:val>
                                            <p:strVal val="#ppt_x"/>
                                          </p:val>
                                        </p:tav>
                                      </p:tavLst>
                                    </p:anim>
                                    <p:anim calcmode="lin" valueType="num">
                                      <p:cBhvr additive="base">
                                        <p:cTn id="101" dur="500" fill="hold"/>
                                        <p:tgtEl>
                                          <p:spTgt spid="46"/>
                                        </p:tgtEl>
                                        <p:attrNameLst>
                                          <p:attrName>ppt_y</p:attrName>
                                        </p:attrNameLst>
                                      </p:cBhvr>
                                      <p:tavLst>
                                        <p:tav tm="0">
                                          <p:val>
                                            <p:strVal val="#ppt_y"/>
                                          </p:val>
                                        </p:tav>
                                        <p:tav tm="100000">
                                          <p:val>
                                            <p:strVal val="#ppt_y"/>
                                          </p:val>
                                        </p:tav>
                                      </p:tavLst>
                                    </p:anim>
                                  </p:childTnLst>
                                </p:cTn>
                              </p:par>
                              <p:par>
                                <p:cTn id="102" presetID="2" presetClass="entr" presetSubtype="2" fill="hold" nodeType="withEffect">
                                  <p:stCondLst>
                                    <p:cond delay="0"/>
                                  </p:stCondLst>
                                  <p:childTnLst>
                                    <p:set>
                                      <p:cBhvr>
                                        <p:cTn id="103" dur="1" fill="hold">
                                          <p:stCondLst>
                                            <p:cond delay="0"/>
                                          </p:stCondLst>
                                        </p:cTn>
                                        <p:tgtEl>
                                          <p:spTgt spid="49"/>
                                        </p:tgtEl>
                                        <p:attrNameLst>
                                          <p:attrName>style.visibility</p:attrName>
                                        </p:attrNameLst>
                                      </p:cBhvr>
                                      <p:to>
                                        <p:strVal val="visible"/>
                                      </p:to>
                                    </p:set>
                                    <p:anim calcmode="lin" valueType="num">
                                      <p:cBhvr additive="base">
                                        <p:cTn id="104" dur="500" fill="hold"/>
                                        <p:tgtEl>
                                          <p:spTgt spid="49"/>
                                        </p:tgtEl>
                                        <p:attrNameLst>
                                          <p:attrName>ppt_x</p:attrName>
                                        </p:attrNameLst>
                                      </p:cBhvr>
                                      <p:tavLst>
                                        <p:tav tm="0">
                                          <p:val>
                                            <p:strVal val="1+#ppt_w/2"/>
                                          </p:val>
                                        </p:tav>
                                        <p:tav tm="100000">
                                          <p:val>
                                            <p:strVal val="#ppt_x"/>
                                          </p:val>
                                        </p:tav>
                                      </p:tavLst>
                                    </p:anim>
                                    <p:anim calcmode="lin" valueType="num">
                                      <p:cBhvr additive="base">
                                        <p:cTn id="105" dur="500" fill="hold"/>
                                        <p:tgtEl>
                                          <p:spTgt spid="49"/>
                                        </p:tgtEl>
                                        <p:attrNameLst>
                                          <p:attrName>ppt_y</p:attrName>
                                        </p:attrNameLst>
                                      </p:cBhvr>
                                      <p:tavLst>
                                        <p:tav tm="0">
                                          <p:val>
                                            <p:strVal val="#ppt_y"/>
                                          </p:val>
                                        </p:tav>
                                        <p:tav tm="100000">
                                          <p:val>
                                            <p:strVal val="#ppt_y"/>
                                          </p:val>
                                        </p:tav>
                                      </p:tavLst>
                                    </p:anim>
                                  </p:childTnLst>
                                </p:cTn>
                              </p:par>
                              <p:par>
                                <p:cTn id="106" presetID="2" presetClass="entr" presetSubtype="2" fill="hold" nodeType="withEffect">
                                  <p:stCondLst>
                                    <p:cond delay="0"/>
                                  </p:stCondLst>
                                  <p:childTnLst>
                                    <p:set>
                                      <p:cBhvr>
                                        <p:cTn id="107" dur="1" fill="hold">
                                          <p:stCondLst>
                                            <p:cond delay="0"/>
                                          </p:stCondLst>
                                        </p:cTn>
                                        <p:tgtEl>
                                          <p:spTgt spid="52"/>
                                        </p:tgtEl>
                                        <p:attrNameLst>
                                          <p:attrName>style.visibility</p:attrName>
                                        </p:attrNameLst>
                                      </p:cBhvr>
                                      <p:to>
                                        <p:strVal val="visible"/>
                                      </p:to>
                                    </p:set>
                                    <p:anim calcmode="lin" valueType="num">
                                      <p:cBhvr additive="base">
                                        <p:cTn id="108" dur="500" fill="hold"/>
                                        <p:tgtEl>
                                          <p:spTgt spid="52"/>
                                        </p:tgtEl>
                                        <p:attrNameLst>
                                          <p:attrName>ppt_x</p:attrName>
                                        </p:attrNameLst>
                                      </p:cBhvr>
                                      <p:tavLst>
                                        <p:tav tm="0">
                                          <p:val>
                                            <p:strVal val="1+#ppt_w/2"/>
                                          </p:val>
                                        </p:tav>
                                        <p:tav tm="100000">
                                          <p:val>
                                            <p:strVal val="#ppt_x"/>
                                          </p:val>
                                        </p:tav>
                                      </p:tavLst>
                                    </p:anim>
                                    <p:anim calcmode="lin" valueType="num">
                                      <p:cBhvr additive="base">
                                        <p:cTn id="109" dur="500" fill="hold"/>
                                        <p:tgtEl>
                                          <p:spTgt spid="52"/>
                                        </p:tgtEl>
                                        <p:attrNameLst>
                                          <p:attrName>ppt_y</p:attrName>
                                        </p:attrNameLst>
                                      </p:cBhvr>
                                      <p:tavLst>
                                        <p:tav tm="0">
                                          <p:val>
                                            <p:strVal val="#ppt_y"/>
                                          </p:val>
                                        </p:tav>
                                        <p:tav tm="100000">
                                          <p:val>
                                            <p:strVal val="#ppt_y"/>
                                          </p:val>
                                        </p:tav>
                                      </p:tavLst>
                                    </p:anim>
                                  </p:childTnLst>
                                </p:cTn>
                              </p:par>
                              <p:par>
                                <p:cTn id="110" presetID="2" presetClass="entr" presetSubtype="2"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 calcmode="lin" valueType="num">
                                      <p:cBhvr additive="base">
                                        <p:cTn id="112" dur="500" fill="hold"/>
                                        <p:tgtEl>
                                          <p:spTgt spid="56"/>
                                        </p:tgtEl>
                                        <p:attrNameLst>
                                          <p:attrName>ppt_x</p:attrName>
                                        </p:attrNameLst>
                                      </p:cBhvr>
                                      <p:tavLst>
                                        <p:tav tm="0">
                                          <p:val>
                                            <p:strVal val="1+#ppt_w/2"/>
                                          </p:val>
                                        </p:tav>
                                        <p:tav tm="100000">
                                          <p:val>
                                            <p:strVal val="#ppt_x"/>
                                          </p:val>
                                        </p:tav>
                                      </p:tavLst>
                                    </p:anim>
                                    <p:anim calcmode="lin" valueType="num">
                                      <p:cBhvr additive="base">
                                        <p:cTn id="113" dur="500" fill="hold"/>
                                        <p:tgtEl>
                                          <p:spTgt spid="56"/>
                                        </p:tgtEl>
                                        <p:attrNameLst>
                                          <p:attrName>ppt_y</p:attrName>
                                        </p:attrNameLst>
                                      </p:cBhvr>
                                      <p:tavLst>
                                        <p:tav tm="0">
                                          <p:val>
                                            <p:strVal val="#ppt_y"/>
                                          </p:val>
                                        </p:tav>
                                        <p:tav tm="100000">
                                          <p:val>
                                            <p:strVal val="#ppt_y"/>
                                          </p:val>
                                        </p:tav>
                                      </p:tavLst>
                                    </p:anim>
                                  </p:childTnLst>
                                </p:cTn>
                              </p:par>
                              <p:par>
                                <p:cTn id="114" presetID="2" presetClass="entr" presetSubtype="2" fill="hold" nodeType="withEffect">
                                  <p:stCondLst>
                                    <p:cond delay="0"/>
                                  </p:stCondLst>
                                  <p:childTnLst>
                                    <p:set>
                                      <p:cBhvr>
                                        <p:cTn id="115" dur="1" fill="hold">
                                          <p:stCondLst>
                                            <p:cond delay="0"/>
                                          </p:stCondLst>
                                        </p:cTn>
                                        <p:tgtEl>
                                          <p:spTgt spid="59"/>
                                        </p:tgtEl>
                                        <p:attrNameLst>
                                          <p:attrName>style.visibility</p:attrName>
                                        </p:attrNameLst>
                                      </p:cBhvr>
                                      <p:to>
                                        <p:strVal val="visible"/>
                                      </p:to>
                                    </p:set>
                                    <p:anim calcmode="lin" valueType="num">
                                      <p:cBhvr additive="base">
                                        <p:cTn id="116" dur="500" fill="hold"/>
                                        <p:tgtEl>
                                          <p:spTgt spid="59"/>
                                        </p:tgtEl>
                                        <p:attrNameLst>
                                          <p:attrName>ppt_x</p:attrName>
                                        </p:attrNameLst>
                                      </p:cBhvr>
                                      <p:tavLst>
                                        <p:tav tm="0">
                                          <p:val>
                                            <p:strVal val="1+#ppt_w/2"/>
                                          </p:val>
                                        </p:tav>
                                        <p:tav tm="100000">
                                          <p:val>
                                            <p:strVal val="#ppt_x"/>
                                          </p:val>
                                        </p:tav>
                                      </p:tavLst>
                                    </p:anim>
                                    <p:anim calcmode="lin" valueType="num">
                                      <p:cBhvr additive="base">
                                        <p:cTn id="117" dur="500" fill="hold"/>
                                        <p:tgtEl>
                                          <p:spTgt spid="59"/>
                                        </p:tgtEl>
                                        <p:attrNameLst>
                                          <p:attrName>ppt_y</p:attrName>
                                        </p:attrNameLst>
                                      </p:cBhvr>
                                      <p:tavLst>
                                        <p:tav tm="0">
                                          <p:val>
                                            <p:strVal val="#ppt_y"/>
                                          </p:val>
                                        </p:tav>
                                        <p:tav tm="100000">
                                          <p:val>
                                            <p:strVal val="#ppt_y"/>
                                          </p:val>
                                        </p:tav>
                                      </p:tavLst>
                                    </p:anim>
                                  </p:childTnLst>
                                </p:cTn>
                              </p:par>
                              <p:par>
                                <p:cTn id="118" presetID="2" presetClass="entr" presetSubtype="2" fill="hold" nodeType="withEffect">
                                  <p:stCondLst>
                                    <p:cond delay="0"/>
                                  </p:stCondLst>
                                  <p:childTnLst>
                                    <p:set>
                                      <p:cBhvr>
                                        <p:cTn id="119" dur="1" fill="hold">
                                          <p:stCondLst>
                                            <p:cond delay="0"/>
                                          </p:stCondLst>
                                        </p:cTn>
                                        <p:tgtEl>
                                          <p:spTgt spid="62"/>
                                        </p:tgtEl>
                                        <p:attrNameLst>
                                          <p:attrName>style.visibility</p:attrName>
                                        </p:attrNameLst>
                                      </p:cBhvr>
                                      <p:to>
                                        <p:strVal val="visible"/>
                                      </p:to>
                                    </p:set>
                                    <p:anim calcmode="lin" valueType="num">
                                      <p:cBhvr additive="base">
                                        <p:cTn id="120" dur="500" fill="hold"/>
                                        <p:tgtEl>
                                          <p:spTgt spid="62"/>
                                        </p:tgtEl>
                                        <p:attrNameLst>
                                          <p:attrName>ppt_x</p:attrName>
                                        </p:attrNameLst>
                                      </p:cBhvr>
                                      <p:tavLst>
                                        <p:tav tm="0">
                                          <p:val>
                                            <p:strVal val="1+#ppt_w/2"/>
                                          </p:val>
                                        </p:tav>
                                        <p:tav tm="100000">
                                          <p:val>
                                            <p:strVal val="#ppt_x"/>
                                          </p:val>
                                        </p:tav>
                                      </p:tavLst>
                                    </p:anim>
                                    <p:anim calcmode="lin" valueType="num">
                                      <p:cBhvr additive="base">
                                        <p:cTn id="121" dur="500" fill="hold"/>
                                        <p:tgtEl>
                                          <p:spTgt spid="62"/>
                                        </p:tgtEl>
                                        <p:attrNameLst>
                                          <p:attrName>ppt_y</p:attrName>
                                        </p:attrNameLst>
                                      </p:cBhvr>
                                      <p:tavLst>
                                        <p:tav tm="0">
                                          <p:val>
                                            <p:strVal val="#ppt_y"/>
                                          </p:val>
                                        </p:tav>
                                        <p:tav tm="100000">
                                          <p:val>
                                            <p:strVal val="#ppt_y"/>
                                          </p:val>
                                        </p:tav>
                                      </p:tavLst>
                                    </p:anim>
                                  </p:childTnLst>
                                </p:cTn>
                              </p:par>
                              <p:par>
                                <p:cTn id="122" presetID="2" presetClass="entr" presetSubtype="2" fill="hold" nodeType="withEffect">
                                  <p:stCondLst>
                                    <p:cond delay="0"/>
                                  </p:stCondLst>
                                  <p:childTnLst>
                                    <p:set>
                                      <p:cBhvr>
                                        <p:cTn id="123" dur="1" fill="hold">
                                          <p:stCondLst>
                                            <p:cond delay="0"/>
                                          </p:stCondLst>
                                        </p:cTn>
                                        <p:tgtEl>
                                          <p:spTgt spid="65"/>
                                        </p:tgtEl>
                                        <p:attrNameLst>
                                          <p:attrName>style.visibility</p:attrName>
                                        </p:attrNameLst>
                                      </p:cBhvr>
                                      <p:to>
                                        <p:strVal val="visible"/>
                                      </p:to>
                                    </p:set>
                                    <p:anim calcmode="lin" valueType="num">
                                      <p:cBhvr additive="base">
                                        <p:cTn id="124" dur="500" fill="hold"/>
                                        <p:tgtEl>
                                          <p:spTgt spid="65"/>
                                        </p:tgtEl>
                                        <p:attrNameLst>
                                          <p:attrName>ppt_x</p:attrName>
                                        </p:attrNameLst>
                                      </p:cBhvr>
                                      <p:tavLst>
                                        <p:tav tm="0">
                                          <p:val>
                                            <p:strVal val="1+#ppt_w/2"/>
                                          </p:val>
                                        </p:tav>
                                        <p:tav tm="100000">
                                          <p:val>
                                            <p:strVal val="#ppt_x"/>
                                          </p:val>
                                        </p:tav>
                                      </p:tavLst>
                                    </p:anim>
                                    <p:anim calcmode="lin" valueType="num">
                                      <p:cBhvr additive="base">
                                        <p:cTn id="125" dur="500" fill="hold"/>
                                        <p:tgtEl>
                                          <p:spTgt spid="65"/>
                                        </p:tgtEl>
                                        <p:attrNameLst>
                                          <p:attrName>ppt_y</p:attrName>
                                        </p:attrNameLst>
                                      </p:cBhvr>
                                      <p:tavLst>
                                        <p:tav tm="0">
                                          <p:val>
                                            <p:strVal val="#ppt_y"/>
                                          </p:val>
                                        </p:tav>
                                        <p:tav tm="100000">
                                          <p:val>
                                            <p:strVal val="#ppt_y"/>
                                          </p:val>
                                        </p:tav>
                                      </p:tavLst>
                                    </p:anim>
                                  </p:childTnLst>
                                </p:cTn>
                              </p:par>
                              <p:par>
                                <p:cTn id="126" presetID="2" presetClass="entr" presetSubtype="2" fill="hold" nodeType="withEffect">
                                  <p:stCondLst>
                                    <p:cond delay="0"/>
                                  </p:stCondLst>
                                  <p:childTnLst>
                                    <p:set>
                                      <p:cBhvr>
                                        <p:cTn id="127" dur="1" fill="hold">
                                          <p:stCondLst>
                                            <p:cond delay="0"/>
                                          </p:stCondLst>
                                        </p:cTn>
                                        <p:tgtEl>
                                          <p:spTgt spid="68"/>
                                        </p:tgtEl>
                                        <p:attrNameLst>
                                          <p:attrName>style.visibility</p:attrName>
                                        </p:attrNameLst>
                                      </p:cBhvr>
                                      <p:to>
                                        <p:strVal val="visible"/>
                                      </p:to>
                                    </p:set>
                                    <p:anim calcmode="lin" valueType="num">
                                      <p:cBhvr additive="base">
                                        <p:cTn id="128" dur="500" fill="hold"/>
                                        <p:tgtEl>
                                          <p:spTgt spid="68"/>
                                        </p:tgtEl>
                                        <p:attrNameLst>
                                          <p:attrName>ppt_x</p:attrName>
                                        </p:attrNameLst>
                                      </p:cBhvr>
                                      <p:tavLst>
                                        <p:tav tm="0">
                                          <p:val>
                                            <p:strVal val="1+#ppt_w/2"/>
                                          </p:val>
                                        </p:tav>
                                        <p:tav tm="100000">
                                          <p:val>
                                            <p:strVal val="#ppt_x"/>
                                          </p:val>
                                        </p:tav>
                                      </p:tavLst>
                                    </p:anim>
                                    <p:anim calcmode="lin" valueType="num">
                                      <p:cBhvr additive="base">
                                        <p:cTn id="129" dur="500" fill="hold"/>
                                        <p:tgtEl>
                                          <p:spTgt spid="68"/>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2" fill="hold" grpId="0" nodeType="clickEffect">
                                  <p:stCondLst>
                                    <p:cond delay="0"/>
                                  </p:stCondLst>
                                  <p:childTnLst>
                                    <p:set>
                                      <p:cBhvr>
                                        <p:cTn id="133" dur="1" fill="hold">
                                          <p:stCondLst>
                                            <p:cond delay="0"/>
                                          </p:stCondLst>
                                        </p:cTn>
                                        <p:tgtEl>
                                          <p:spTgt spid="25"/>
                                        </p:tgtEl>
                                        <p:attrNameLst>
                                          <p:attrName>style.visibility</p:attrName>
                                        </p:attrNameLst>
                                      </p:cBhvr>
                                      <p:to>
                                        <p:strVal val="visible"/>
                                      </p:to>
                                    </p:set>
                                    <p:anim calcmode="lin" valueType="num">
                                      <p:cBhvr additive="base">
                                        <p:cTn id="134" dur="500" fill="hold"/>
                                        <p:tgtEl>
                                          <p:spTgt spid="25"/>
                                        </p:tgtEl>
                                        <p:attrNameLst>
                                          <p:attrName>ppt_x</p:attrName>
                                        </p:attrNameLst>
                                      </p:cBhvr>
                                      <p:tavLst>
                                        <p:tav tm="0">
                                          <p:val>
                                            <p:strVal val="1+#ppt_w/2"/>
                                          </p:val>
                                        </p:tav>
                                        <p:tav tm="100000">
                                          <p:val>
                                            <p:strVal val="#ppt_x"/>
                                          </p:val>
                                        </p:tav>
                                      </p:tavLst>
                                    </p:anim>
                                    <p:anim calcmode="lin" valueType="num">
                                      <p:cBhvr additive="base">
                                        <p:cTn id="135" dur="500" fill="hold"/>
                                        <p:tgtEl>
                                          <p:spTgt spid="25"/>
                                        </p:tgtEl>
                                        <p:attrNameLst>
                                          <p:attrName>ppt_y</p:attrName>
                                        </p:attrNameLst>
                                      </p:cBhvr>
                                      <p:tavLst>
                                        <p:tav tm="0">
                                          <p:val>
                                            <p:strVal val="#ppt_y"/>
                                          </p:val>
                                        </p:tav>
                                        <p:tav tm="100000">
                                          <p:val>
                                            <p:strVal val="#ppt_y"/>
                                          </p:val>
                                        </p:tav>
                                      </p:tavLst>
                                    </p:anim>
                                  </p:childTnLst>
                                </p:cTn>
                              </p:par>
                              <p:par>
                                <p:cTn id="136" presetID="2" presetClass="entr" presetSubtype="2" fill="hold" grpId="0" nodeType="withEffect">
                                  <p:stCondLst>
                                    <p:cond delay="0"/>
                                  </p:stCondLst>
                                  <p:childTnLst>
                                    <p:set>
                                      <p:cBhvr>
                                        <p:cTn id="137" dur="1" fill="hold">
                                          <p:stCondLst>
                                            <p:cond delay="0"/>
                                          </p:stCondLst>
                                        </p:cTn>
                                        <p:tgtEl>
                                          <p:spTgt spid="26"/>
                                        </p:tgtEl>
                                        <p:attrNameLst>
                                          <p:attrName>style.visibility</p:attrName>
                                        </p:attrNameLst>
                                      </p:cBhvr>
                                      <p:to>
                                        <p:strVal val="visible"/>
                                      </p:to>
                                    </p:set>
                                    <p:anim calcmode="lin" valueType="num">
                                      <p:cBhvr additive="base">
                                        <p:cTn id="138" dur="500" fill="hold"/>
                                        <p:tgtEl>
                                          <p:spTgt spid="26"/>
                                        </p:tgtEl>
                                        <p:attrNameLst>
                                          <p:attrName>ppt_x</p:attrName>
                                        </p:attrNameLst>
                                      </p:cBhvr>
                                      <p:tavLst>
                                        <p:tav tm="0">
                                          <p:val>
                                            <p:strVal val="1+#ppt_w/2"/>
                                          </p:val>
                                        </p:tav>
                                        <p:tav tm="100000">
                                          <p:val>
                                            <p:strVal val="#ppt_x"/>
                                          </p:val>
                                        </p:tav>
                                      </p:tavLst>
                                    </p:anim>
                                    <p:anim calcmode="lin" valueType="num">
                                      <p:cBhvr additive="base">
                                        <p:cTn id="139" dur="500" fill="hold"/>
                                        <p:tgtEl>
                                          <p:spTgt spid="26"/>
                                        </p:tgtEl>
                                        <p:attrNameLst>
                                          <p:attrName>ppt_y</p:attrName>
                                        </p:attrNameLst>
                                      </p:cBhvr>
                                      <p:tavLst>
                                        <p:tav tm="0">
                                          <p:val>
                                            <p:strVal val="#ppt_y"/>
                                          </p:val>
                                        </p:tav>
                                        <p:tav tm="100000">
                                          <p:val>
                                            <p:strVal val="#ppt_y"/>
                                          </p:val>
                                        </p:tav>
                                      </p:tavLst>
                                    </p:anim>
                                  </p:childTnLst>
                                </p:cTn>
                              </p:par>
                              <p:par>
                                <p:cTn id="140" presetID="2" presetClass="entr" presetSubtype="2" fill="hold" grpId="0" nodeType="withEffect">
                                  <p:stCondLst>
                                    <p:cond delay="0"/>
                                  </p:stCondLst>
                                  <p:childTnLst>
                                    <p:set>
                                      <p:cBhvr>
                                        <p:cTn id="141" dur="1" fill="hold">
                                          <p:stCondLst>
                                            <p:cond delay="0"/>
                                          </p:stCondLst>
                                        </p:cTn>
                                        <p:tgtEl>
                                          <p:spTgt spid="27"/>
                                        </p:tgtEl>
                                        <p:attrNameLst>
                                          <p:attrName>style.visibility</p:attrName>
                                        </p:attrNameLst>
                                      </p:cBhvr>
                                      <p:to>
                                        <p:strVal val="visible"/>
                                      </p:to>
                                    </p:set>
                                    <p:anim calcmode="lin" valueType="num">
                                      <p:cBhvr additive="base">
                                        <p:cTn id="142" dur="500" fill="hold"/>
                                        <p:tgtEl>
                                          <p:spTgt spid="27"/>
                                        </p:tgtEl>
                                        <p:attrNameLst>
                                          <p:attrName>ppt_x</p:attrName>
                                        </p:attrNameLst>
                                      </p:cBhvr>
                                      <p:tavLst>
                                        <p:tav tm="0">
                                          <p:val>
                                            <p:strVal val="1+#ppt_w/2"/>
                                          </p:val>
                                        </p:tav>
                                        <p:tav tm="100000">
                                          <p:val>
                                            <p:strVal val="#ppt_x"/>
                                          </p:val>
                                        </p:tav>
                                      </p:tavLst>
                                    </p:anim>
                                    <p:anim calcmode="lin" valueType="num">
                                      <p:cBhvr additive="base">
                                        <p:cTn id="143" dur="500" fill="hold"/>
                                        <p:tgtEl>
                                          <p:spTgt spid="27"/>
                                        </p:tgtEl>
                                        <p:attrNameLst>
                                          <p:attrName>ppt_y</p:attrName>
                                        </p:attrNameLst>
                                      </p:cBhvr>
                                      <p:tavLst>
                                        <p:tav tm="0">
                                          <p:val>
                                            <p:strVal val="#ppt_y"/>
                                          </p:val>
                                        </p:tav>
                                        <p:tav tm="100000">
                                          <p:val>
                                            <p:strVal val="#ppt_y"/>
                                          </p:val>
                                        </p:tav>
                                      </p:tavLst>
                                    </p:anim>
                                  </p:childTnLst>
                                </p:cTn>
                              </p:par>
                              <p:par>
                                <p:cTn id="144" presetID="2" presetClass="entr" presetSubtype="2" fill="hold" grpId="0" nodeType="withEffect">
                                  <p:stCondLst>
                                    <p:cond delay="0"/>
                                  </p:stCondLst>
                                  <p:childTnLst>
                                    <p:set>
                                      <p:cBhvr>
                                        <p:cTn id="145" dur="1" fill="hold">
                                          <p:stCondLst>
                                            <p:cond delay="0"/>
                                          </p:stCondLst>
                                        </p:cTn>
                                        <p:tgtEl>
                                          <p:spTgt spid="28"/>
                                        </p:tgtEl>
                                        <p:attrNameLst>
                                          <p:attrName>style.visibility</p:attrName>
                                        </p:attrNameLst>
                                      </p:cBhvr>
                                      <p:to>
                                        <p:strVal val="visible"/>
                                      </p:to>
                                    </p:set>
                                    <p:anim calcmode="lin" valueType="num">
                                      <p:cBhvr additive="base">
                                        <p:cTn id="146" dur="500" fill="hold"/>
                                        <p:tgtEl>
                                          <p:spTgt spid="28"/>
                                        </p:tgtEl>
                                        <p:attrNameLst>
                                          <p:attrName>ppt_x</p:attrName>
                                        </p:attrNameLst>
                                      </p:cBhvr>
                                      <p:tavLst>
                                        <p:tav tm="0">
                                          <p:val>
                                            <p:strVal val="1+#ppt_w/2"/>
                                          </p:val>
                                        </p:tav>
                                        <p:tav tm="100000">
                                          <p:val>
                                            <p:strVal val="#ppt_x"/>
                                          </p:val>
                                        </p:tav>
                                      </p:tavLst>
                                    </p:anim>
                                    <p:anim calcmode="lin" valueType="num">
                                      <p:cBhvr additive="base">
                                        <p:cTn id="147" dur="500" fill="hold"/>
                                        <p:tgtEl>
                                          <p:spTgt spid="28"/>
                                        </p:tgtEl>
                                        <p:attrNameLst>
                                          <p:attrName>ppt_y</p:attrName>
                                        </p:attrNameLst>
                                      </p:cBhvr>
                                      <p:tavLst>
                                        <p:tav tm="0">
                                          <p:val>
                                            <p:strVal val="#ppt_y"/>
                                          </p:val>
                                        </p:tav>
                                        <p:tav tm="100000">
                                          <p:val>
                                            <p:strVal val="#ppt_y"/>
                                          </p:val>
                                        </p:tav>
                                      </p:tavLst>
                                    </p:anim>
                                  </p:childTnLst>
                                </p:cTn>
                              </p:par>
                              <p:par>
                                <p:cTn id="148" presetID="2" presetClass="entr" presetSubtype="2" fill="hold" grpId="0" nodeType="withEffect">
                                  <p:stCondLst>
                                    <p:cond delay="0"/>
                                  </p:stCondLst>
                                  <p:childTnLst>
                                    <p:set>
                                      <p:cBhvr>
                                        <p:cTn id="149" dur="1" fill="hold">
                                          <p:stCondLst>
                                            <p:cond delay="0"/>
                                          </p:stCondLst>
                                        </p:cTn>
                                        <p:tgtEl>
                                          <p:spTgt spid="29"/>
                                        </p:tgtEl>
                                        <p:attrNameLst>
                                          <p:attrName>style.visibility</p:attrName>
                                        </p:attrNameLst>
                                      </p:cBhvr>
                                      <p:to>
                                        <p:strVal val="visible"/>
                                      </p:to>
                                    </p:set>
                                    <p:anim calcmode="lin" valueType="num">
                                      <p:cBhvr additive="base">
                                        <p:cTn id="150" dur="500" fill="hold"/>
                                        <p:tgtEl>
                                          <p:spTgt spid="29"/>
                                        </p:tgtEl>
                                        <p:attrNameLst>
                                          <p:attrName>ppt_x</p:attrName>
                                        </p:attrNameLst>
                                      </p:cBhvr>
                                      <p:tavLst>
                                        <p:tav tm="0">
                                          <p:val>
                                            <p:strVal val="1+#ppt_w/2"/>
                                          </p:val>
                                        </p:tav>
                                        <p:tav tm="100000">
                                          <p:val>
                                            <p:strVal val="#ppt_x"/>
                                          </p:val>
                                        </p:tav>
                                      </p:tavLst>
                                    </p:anim>
                                    <p:anim calcmode="lin" valueType="num">
                                      <p:cBhvr additive="base">
                                        <p:cTn id="151" dur="500" fill="hold"/>
                                        <p:tgtEl>
                                          <p:spTgt spid="29"/>
                                        </p:tgtEl>
                                        <p:attrNameLst>
                                          <p:attrName>ppt_y</p:attrName>
                                        </p:attrNameLst>
                                      </p:cBhvr>
                                      <p:tavLst>
                                        <p:tav tm="0">
                                          <p:val>
                                            <p:strVal val="#ppt_y"/>
                                          </p:val>
                                        </p:tav>
                                        <p:tav tm="100000">
                                          <p:val>
                                            <p:strVal val="#ppt_y"/>
                                          </p:val>
                                        </p:tav>
                                      </p:tavLst>
                                    </p:anim>
                                  </p:childTnLst>
                                </p:cTn>
                              </p:par>
                              <p:par>
                                <p:cTn id="152" presetID="2" presetClass="entr" presetSubtype="2" fill="hold" grpId="0" nodeType="withEffect">
                                  <p:stCondLst>
                                    <p:cond delay="0"/>
                                  </p:stCondLst>
                                  <p:childTnLst>
                                    <p:set>
                                      <p:cBhvr>
                                        <p:cTn id="153" dur="1" fill="hold">
                                          <p:stCondLst>
                                            <p:cond delay="0"/>
                                          </p:stCondLst>
                                        </p:cTn>
                                        <p:tgtEl>
                                          <p:spTgt spid="30"/>
                                        </p:tgtEl>
                                        <p:attrNameLst>
                                          <p:attrName>style.visibility</p:attrName>
                                        </p:attrNameLst>
                                      </p:cBhvr>
                                      <p:to>
                                        <p:strVal val="visible"/>
                                      </p:to>
                                    </p:set>
                                    <p:anim calcmode="lin" valueType="num">
                                      <p:cBhvr additive="base">
                                        <p:cTn id="154" dur="500" fill="hold"/>
                                        <p:tgtEl>
                                          <p:spTgt spid="30"/>
                                        </p:tgtEl>
                                        <p:attrNameLst>
                                          <p:attrName>ppt_x</p:attrName>
                                        </p:attrNameLst>
                                      </p:cBhvr>
                                      <p:tavLst>
                                        <p:tav tm="0">
                                          <p:val>
                                            <p:strVal val="1+#ppt_w/2"/>
                                          </p:val>
                                        </p:tav>
                                        <p:tav tm="100000">
                                          <p:val>
                                            <p:strVal val="#ppt_x"/>
                                          </p:val>
                                        </p:tav>
                                      </p:tavLst>
                                    </p:anim>
                                    <p:anim calcmode="lin" valueType="num">
                                      <p:cBhvr additive="base">
                                        <p:cTn id="155" dur="500" fill="hold"/>
                                        <p:tgtEl>
                                          <p:spTgt spid="30"/>
                                        </p:tgtEl>
                                        <p:attrNameLst>
                                          <p:attrName>ppt_y</p:attrName>
                                        </p:attrNameLst>
                                      </p:cBhvr>
                                      <p:tavLst>
                                        <p:tav tm="0">
                                          <p:val>
                                            <p:strVal val="#ppt_y"/>
                                          </p:val>
                                        </p:tav>
                                        <p:tav tm="100000">
                                          <p:val>
                                            <p:strVal val="#ppt_y"/>
                                          </p:val>
                                        </p:tav>
                                      </p:tavLst>
                                    </p:anim>
                                  </p:childTnLst>
                                </p:cTn>
                              </p:par>
                              <p:par>
                                <p:cTn id="156" presetID="2" presetClass="entr" presetSubtype="2" fill="hold" grpId="0" nodeType="withEffect">
                                  <p:stCondLst>
                                    <p:cond delay="0"/>
                                  </p:stCondLst>
                                  <p:childTnLst>
                                    <p:set>
                                      <p:cBhvr>
                                        <p:cTn id="157" dur="1" fill="hold">
                                          <p:stCondLst>
                                            <p:cond delay="0"/>
                                          </p:stCondLst>
                                        </p:cTn>
                                        <p:tgtEl>
                                          <p:spTgt spid="31"/>
                                        </p:tgtEl>
                                        <p:attrNameLst>
                                          <p:attrName>style.visibility</p:attrName>
                                        </p:attrNameLst>
                                      </p:cBhvr>
                                      <p:to>
                                        <p:strVal val="visible"/>
                                      </p:to>
                                    </p:set>
                                    <p:anim calcmode="lin" valueType="num">
                                      <p:cBhvr additive="base">
                                        <p:cTn id="158" dur="500" fill="hold"/>
                                        <p:tgtEl>
                                          <p:spTgt spid="31"/>
                                        </p:tgtEl>
                                        <p:attrNameLst>
                                          <p:attrName>ppt_x</p:attrName>
                                        </p:attrNameLst>
                                      </p:cBhvr>
                                      <p:tavLst>
                                        <p:tav tm="0">
                                          <p:val>
                                            <p:strVal val="1+#ppt_w/2"/>
                                          </p:val>
                                        </p:tav>
                                        <p:tav tm="100000">
                                          <p:val>
                                            <p:strVal val="#ppt_x"/>
                                          </p:val>
                                        </p:tav>
                                      </p:tavLst>
                                    </p:anim>
                                    <p:anim calcmode="lin" valueType="num">
                                      <p:cBhvr additive="base">
                                        <p:cTn id="159" dur="500" fill="hold"/>
                                        <p:tgtEl>
                                          <p:spTgt spid="31"/>
                                        </p:tgtEl>
                                        <p:attrNameLst>
                                          <p:attrName>ppt_y</p:attrName>
                                        </p:attrNameLst>
                                      </p:cBhvr>
                                      <p:tavLst>
                                        <p:tav tm="0">
                                          <p:val>
                                            <p:strVal val="#ppt_y"/>
                                          </p:val>
                                        </p:tav>
                                        <p:tav tm="100000">
                                          <p:val>
                                            <p:strVal val="#ppt_y"/>
                                          </p:val>
                                        </p:tav>
                                      </p:tavLst>
                                    </p:anim>
                                  </p:childTnLst>
                                </p:cTn>
                              </p:par>
                              <p:par>
                                <p:cTn id="160" presetID="2" presetClass="entr" presetSubtype="2" fill="hold" grpId="0" nodeType="withEffect">
                                  <p:stCondLst>
                                    <p:cond delay="0"/>
                                  </p:stCondLst>
                                  <p:childTnLst>
                                    <p:set>
                                      <p:cBhvr>
                                        <p:cTn id="161" dur="1" fill="hold">
                                          <p:stCondLst>
                                            <p:cond delay="0"/>
                                          </p:stCondLst>
                                        </p:cTn>
                                        <p:tgtEl>
                                          <p:spTgt spid="32"/>
                                        </p:tgtEl>
                                        <p:attrNameLst>
                                          <p:attrName>style.visibility</p:attrName>
                                        </p:attrNameLst>
                                      </p:cBhvr>
                                      <p:to>
                                        <p:strVal val="visible"/>
                                      </p:to>
                                    </p:set>
                                    <p:anim calcmode="lin" valueType="num">
                                      <p:cBhvr additive="base">
                                        <p:cTn id="162" dur="500" fill="hold"/>
                                        <p:tgtEl>
                                          <p:spTgt spid="32"/>
                                        </p:tgtEl>
                                        <p:attrNameLst>
                                          <p:attrName>ppt_x</p:attrName>
                                        </p:attrNameLst>
                                      </p:cBhvr>
                                      <p:tavLst>
                                        <p:tav tm="0">
                                          <p:val>
                                            <p:strVal val="1+#ppt_w/2"/>
                                          </p:val>
                                        </p:tav>
                                        <p:tav tm="100000">
                                          <p:val>
                                            <p:strVal val="#ppt_x"/>
                                          </p:val>
                                        </p:tav>
                                      </p:tavLst>
                                    </p:anim>
                                    <p:anim calcmode="lin" valueType="num">
                                      <p:cBhvr additive="base">
                                        <p:cTn id="163" dur="500" fill="hold"/>
                                        <p:tgtEl>
                                          <p:spTgt spid="32"/>
                                        </p:tgtEl>
                                        <p:attrNameLst>
                                          <p:attrName>ppt_y</p:attrName>
                                        </p:attrNameLst>
                                      </p:cBhvr>
                                      <p:tavLst>
                                        <p:tav tm="0">
                                          <p:val>
                                            <p:strVal val="#ppt_y"/>
                                          </p:val>
                                        </p:tav>
                                        <p:tav tm="100000">
                                          <p:val>
                                            <p:strVal val="#ppt_y"/>
                                          </p:val>
                                        </p:tav>
                                      </p:tavLst>
                                    </p:anim>
                                  </p:childTnLst>
                                </p:cTn>
                              </p:par>
                              <p:par>
                                <p:cTn id="164" presetID="2" presetClass="entr" presetSubtype="2" fill="hold" grpId="0" nodeType="with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1+#ppt_w/2"/>
                                          </p:val>
                                        </p:tav>
                                        <p:tav tm="100000">
                                          <p:val>
                                            <p:strVal val="#ppt_x"/>
                                          </p:val>
                                        </p:tav>
                                      </p:tavLst>
                                    </p:anim>
                                    <p:anim calcmode="lin" valueType="num">
                                      <p:cBhvr additive="base">
                                        <p:cTn id="167" dur="500" fill="hold"/>
                                        <p:tgtEl>
                                          <p:spTgt spid="33"/>
                                        </p:tgtEl>
                                        <p:attrNameLst>
                                          <p:attrName>ppt_y</p:attrName>
                                        </p:attrNameLst>
                                      </p:cBhvr>
                                      <p:tavLst>
                                        <p:tav tm="0">
                                          <p:val>
                                            <p:strVal val="#ppt_y"/>
                                          </p:val>
                                        </p:tav>
                                        <p:tav tm="100000">
                                          <p:val>
                                            <p:strVal val="#ppt_y"/>
                                          </p:val>
                                        </p:tav>
                                      </p:tavLst>
                                    </p:anim>
                                  </p:childTnLst>
                                </p:cTn>
                              </p:par>
                              <p:par>
                                <p:cTn id="168" presetID="2" presetClass="entr" presetSubtype="2" fill="hold" grpId="0" nodeType="withEffect">
                                  <p:stCondLst>
                                    <p:cond delay="0"/>
                                  </p:stCondLst>
                                  <p:childTnLst>
                                    <p:set>
                                      <p:cBhvr>
                                        <p:cTn id="169" dur="1" fill="hold">
                                          <p:stCondLst>
                                            <p:cond delay="0"/>
                                          </p:stCondLst>
                                        </p:cTn>
                                        <p:tgtEl>
                                          <p:spTgt spid="34"/>
                                        </p:tgtEl>
                                        <p:attrNameLst>
                                          <p:attrName>style.visibility</p:attrName>
                                        </p:attrNameLst>
                                      </p:cBhvr>
                                      <p:to>
                                        <p:strVal val="visible"/>
                                      </p:to>
                                    </p:set>
                                    <p:anim calcmode="lin" valueType="num">
                                      <p:cBhvr additive="base">
                                        <p:cTn id="170" dur="500" fill="hold"/>
                                        <p:tgtEl>
                                          <p:spTgt spid="34"/>
                                        </p:tgtEl>
                                        <p:attrNameLst>
                                          <p:attrName>ppt_x</p:attrName>
                                        </p:attrNameLst>
                                      </p:cBhvr>
                                      <p:tavLst>
                                        <p:tav tm="0">
                                          <p:val>
                                            <p:strVal val="1+#ppt_w/2"/>
                                          </p:val>
                                        </p:tav>
                                        <p:tav tm="100000">
                                          <p:val>
                                            <p:strVal val="#ppt_x"/>
                                          </p:val>
                                        </p:tav>
                                      </p:tavLst>
                                    </p:anim>
                                    <p:anim calcmode="lin" valueType="num">
                                      <p:cBhvr additive="base">
                                        <p:cTn id="171" dur="500" fill="hold"/>
                                        <p:tgtEl>
                                          <p:spTgt spid="34"/>
                                        </p:tgtEl>
                                        <p:attrNameLst>
                                          <p:attrName>ppt_y</p:attrName>
                                        </p:attrNameLst>
                                      </p:cBhvr>
                                      <p:tavLst>
                                        <p:tav tm="0">
                                          <p:val>
                                            <p:strVal val="#ppt_y"/>
                                          </p:val>
                                        </p:tav>
                                        <p:tav tm="100000">
                                          <p:val>
                                            <p:strVal val="#ppt_y"/>
                                          </p:val>
                                        </p:tav>
                                      </p:tavLst>
                                    </p:anim>
                                  </p:childTnLst>
                                </p:cTn>
                              </p:par>
                              <p:par>
                                <p:cTn id="172" presetID="2" presetClass="entr" presetSubtype="2" fill="hold" grpId="0" nodeType="withEffect">
                                  <p:stCondLst>
                                    <p:cond delay="0"/>
                                  </p:stCondLst>
                                  <p:childTnLst>
                                    <p:set>
                                      <p:cBhvr>
                                        <p:cTn id="173" dur="1" fill="hold">
                                          <p:stCondLst>
                                            <p:cond delay="0"/>
                                          </p:stCondLst>
                                        </p:cTn>
                                        <p:tgtEl>
                                          <p:spTgt spid="35"/>
                                        </p:tgtEl>
                                        <p:attrNameLst>
                                          <p:attrName>style.visibility</p:attrName>
                                        </p:attrNameLst>
                                      </p:cBhvr>
                                      <p:to>
                                        <p:strVal val="visible"/>
                                      </p:to>
                                    </p:set>
                                    <p:anim calcmode="lin" valueType="num">
                                      <p:cBhvr additive="base">
                                        <p:cTn id="174" dur="500" fill="hold"/>
                                        <p:tgtEl>
                                          <p:spTgt spid="35"/>
                                        </p:tgtEl>
                                        <p:attrNameLst>
                                          <p:attrName>ppt_x</p:attrName>
                                        </p:attrNameLst>
                                      </p:cBhvr>
                                      <p:tavLst>
                                        <p:tav tm="0">
                                          <p:val>
                                            <p:strVal val="1+#ppt_w/2"/>
                                          </p:val>
                                        </p:tav>
                                        <p:tav tm="100000">
                                          <p:val>
                                            <p:strVal val="#ppt_x"/>
                                          </p:val>
                                        </p:tav>
                                      </p:tavLst>
                                    </p:anim>
                                    <p:anim calcmode="lin" valueType="num">
                                      <p:cBhvr additive="base">
                                        <p:cTn id="175" dur="500" fill="hold"/>
                                        <p:tgtEl>
                                          <p:spTgt spid="35"/>
                                        </p:tgtEl>
                                        <p:attrNameLst>
                                          <p:attrName>ppt_y</p:attrName>
                                        </p:attrNameLst>
                                      </p:cBhvr>
                                      <p:tavLst>
                                        <p:tav tm="0">
                                          <p:val>
                                            <p:strVal val="#ppt_y"/>
                                          </p:val>
                                        </p:tav>
                                        <p:tav tm="100000">
                                          <p:val>
                                            <p:strVal val="#ppt_y"/>
                                          </p:val>
                                        </p:tav>
                                      </p:tavLst>
                                    </p:anim>
                                  </p:childTnLst>
                                </p:cTn>
                              </p:par>
                              <p:par>
                                <p:cTn id="176" presetID="2" presetClass="entr" presetSubtype="2" fill="hold" nodeType="withEffect">
                                  <p:stCondLst>
                                    <p:cond delay="0"/>
                                  </p:stCondLst>
                                  <p:childTnLst>
                                    <p:set>
                                      <p:cBhvr>
                                        <p:cTn id="177" dur="1" fill="hold">
                                          <p:stCondLst>
                                            <p:cond delay="0"/>
                                          </p:stCondLst>
                                        </p:cTn>
                                        <p:tgtEl>
                                          <p:spTgt spid="75"/>
                                        </p:tgtEl>
                                        <p:attrNameLst>
                                          <p:attrName>style.visibility</p:attrName>
                                        </p:attrNameLst>
                                      </p:cBhvr>
                                      <p:to>
                                        <p:strVal val="visible"/>
                                      </p:to>
                                    </p:set>
                                    <p:anim calcmode="lin" valueType="num">
                                      <p:cBhvr additive="base">
                                        <p:cTn id="178" dur="500" fill="hold"/>
                                        <p:tgtEl>
                                          <p:spTgt spid="75"/>
                                        </p:tgtEl>
                                        <p:attrNameLst>
                                          <p:attrName>ppt_x</p:attrName>
                                        </p:attrNameLst>
                                      </p:cBhvr>
                                      <p:tavLst>
                                        <p:tav tm="0">
                                          <p:val>
                                            <p:strVal val="1+#ppt_w/2"/>
                                          </p:val>
                                        </p:tav>
                                        <p:tav tm="100000">
                                          <p:val>
                                            <p:strVal val="#ppt_x"/>
                                          </p:val>
                                        </p:tav>
                                      </p:tavLst>
                                    </p:anim>
                                    <p:anim calcmode="lin" valueType="num">
                                      <p:cBhvr additive="base">
                                        <p:cTn id="179" dur="500" fill="hold"/>
                                        <p:tgtEl>
                                          <p:spTgt spid="75"/>
                                        </p:tgtEl>
                                        <p:attrNameLst>
                                          <p:attrName>ppt_y</p:attrName>
                                        </p:attrNameLst>
                                      </p:cBhvr>
                                      <p:tavLst>
                                        <p:tav tm="0">
                                          <p:val>
                                            <p:strVal val="#ppt_y"/>
                                          </p:val>
                                        </p:tav>
                                        <p:tav tm="100000">
                                          <p:val>
                                            <p:strVal val="#ppt_y"/>
                                          </p:val>
                                        </p:tav>
                                      </p:tavLst>
                                    </p:anim>
                                  </p:childTnLst>
                                </p:cTn>
                              </p:par>
                              <p:par>
                                <p:cTn id="180" presetID="2" presetClass="entr" presetSubtype="2" fill="hold" nodeType="withEffect">
                                  <p:stCondLst>
                                    <p:cond delay="0"/>
                                  </p:stCondLst>
                                  <p:childTnLst>
                                    <p:set>
                                      <p:cBhvr>
                                        <p:cTn id="181" dur="1" fill="hold">
                                          <p:stCondLst>
                                            <p:cond delay="0"/>
                                          </p:stCondLst>
                                        </p:cTn>
                                        <p:tgtEl>
                                          <p:spTgt spid="78"/>
                                        </p:tgtEl>
                                        <p:attrNameLst>
                                          <p:attrName>style.visibility</p:attrName>
                                        </p:attrNameLst>
                                      </p:cBhvr>
                                      <p:to>
                                        <p:strVal val="visible"/>
                                      </p:to>
                                    </p:set>
                                    <p:anim calcmode="lin" valueType="num">
                                      <p:cBhvr additive="base">
                                        <p:cTn id="182" dur="500" fill="hold"/>
                                        <p:tgtEl>
                                          <p:spTgt spid="78"/>
                                        </p:tgtEl>
                                        <p:attrNameLst>
                                          <p:attrName>ppt_x</p:attrName>
                                        </p:attrNameLst>
                                      </p:cBhvr>
                                      <p:tavLst>
                                        <p:tav tm="0">
                                          <p:val>
                                            <p:strVal val="1+#ppt_w/2"/>
                                          </p:val>
                                        </p:tav>
                                        <p:tav tm="100000">
                                          <p:val>
                                            <p:strVal val="#ppt_x"/>
                                          </p:val>
                                        </p:tav>
                                      </p:tavLst>
                                    </p:anim>
                                    <p:anim calcmode="lin" valueType="num">
                                      <p:cBhvr additive="base">
                                        <p:cTn id="183" dur="500" fill="hold"/>
                                        <p:tgtEl>
                                          <p:spTgt spid="78"/>
                                        </p:tgtEl>
                                        <p:attrNameLst>
                                          <p:attrName>ppt_y</p:attrName>
                                        </p:attrNameLst>
                                      </p:cBhvr>
                                      <p:tavLst>
                                        <p:tav tm="0">
                                          <p:val>
                                            <p:strVal val="#ppt_y"/>
                                          </p:val>
                                        </p:tav>
                                        <p:tav tm="100000">
                                          <p:val>
                                            <p:strVal val="#ppt_y"/>
                                          </p:val>
                                        </p:tav>
                                      </p:tavLst>
                                    </p:anim>
                                  </p:childTnLst>
                                </p:cTn>
                              </p:par>
                              <p:par>
                                <p:cTn id="184" presetID="2" presetClass="entr" presetSubtype="2" fill="hold" nodeType="withEffect">
                                  <p:stCondLst>
                                    <p:cond delay="0"/>
                                  </p:stCondLst>
                                  <p:childTnLst>
                                    <p:set>
                                      <p:cBhvr>
                                        <p:cTn id="185" dur="1" fill="hold">
                                          <p:stCondLst>
                                            <p:cond delay="0"/>
                                          </p:stCondLst>
                                        </p:cTn>
                                        <p:tgtEl>
                                          <p:spTgt spid="81"/>
                                        </p:tgtEl>
                                        <p:attrNameLst>
                                          <p:attrName>style.visibility</p:attrName>
                                        </p:attrNameLst>
                                      </p:cBhvr>
                                      <p:to>
                                        <p:strVal val="visible"/>
                                      </p:to>
                                    </p:set>
                                    <p:anim calcmode="lin" valueType="num">
                                      <p:cBhvr additive="base">
                                        <p:cTn id="186" dur="500" fill="hold"/>
                                        <p:tgtEl>
                                          <p:spTgt spid="81"/>
                                        </p:tgtEl>
                                        <p:attrNameLst>
                                          <p:attrName>ppt_x</p:attrName>
                                        </p:attrNameLst>
                                      </p:cBhvr>
                                      <p:tavLst>
                                        <p:tav tm="0">
                                          <p:val>
                                            <p:strVal val="1+#ppt_w/2"/>
                                          </p:val>
                                        </p:tav>
                                        <p:tav tm="100000">
                                          <p:val>
                                            <p:strVal val="#ppt_x"/>
                                          </p:val>
                                        </p:tav>
                                      </p:tavLst>
                                    </p:anim>
                                    <p:anim calcmode="lin" valueType="num">
                                      <p:cBhvr additive="base">
                                        <p:cTn id="187" dur="500" fill="hold"/>
                                        <p:tgtEl>
                                          <p:spTgt spid="81"/>
                                        </p:tgtEl>
                                        <p:attrNameLst>
                                          <p:attrName>ppt_y</p:attrName>
                                        </p:attrNameLst>
                                      </p:cBhvr>
                                      <p:tavLst>
                                        <p:tav tm="0">
                                          <p:val>
                                            <p:strVal val="#ppt_y"/>
                                          </p:val>
                                        </p:tav>
                                        <p:tav tm="100000">
                                          <p:val>
                                            <p:strVal val="#ppt_y"/>
                                          </p:val>
                                        </p:tav>
                                      </p:tavLst>
                                    </p:anim>
                                  </p:childTnLst>
                                </p:cTn>
                              </p:par>
                              <p:par>
                                <p:cTn id="188" presetID="2" presetClass="entr" presetSubtype="2" fill="hold" nodeType="withEffect">
                                  <p:stCondLst>
                                    <p:cond delay="0"/>
                                  </p:stCondLst>
                                  <p:childTnLst>
                                    <p:set>
                                      <p:cBhvr>
                                        <p:cTn id="189" dur="1" fill="hold">
                                          <p:stCondLst>
                                            <p:cond delay="0"/>
                                          </p:stCondLst>
                                        </p:cTn>
                                        <p:tgtEl>
                                          <p:spTgt spid="84"/>
                                        </p:tgtEl>
                                        <p:attrNameLst>
                                          <p:attrName>style.visibility</p:attrName>
                                        </p:attrNameLst>
                                      </p:cBhvr>
                                      <p:to>
                                        <p:strVal val="visible"/>
                                      </p:to>
                                    </p:set>
                                    <p:anim calcmode="lin" valueType="num">
                                      <p:cBhvr additive="base">
                                        <p:cTn id="190" dur="500" fill="hold"/>
                                        <p:tgtEl>
                                          <p:spTgt spid="84"/>
                                        </p:tgtEl>
                                        <p:attrNameLst>
                                          <p:attrName>ppt_x</p:attrName>
                                        </p:attrNameLst>
                                      </p:cBhvr>
                                      <p:tavLst>
                                        <p:tav tm="0">
                                          <p:val>
                                            <p:strVal val="1+#ppt_w/2"/>
                                          </p:val>
                                        </p:tav>
                                        <p:tav tm="100000">
                                          <p:val>
                                            <p:strVal val="#ppt_x"/>
                                          </p:val>
                                        </p:tav>
                                      </p:tavLst>
                                    </p:anim>
                                    <p:anim calcmode="lin" valueType="num">
                                      <p:cBhvr additive="base">
                                        <p:cTn id="191" dur="500" fill="hold"/>
                                        <p:tgtEl>
                                          <p:spTgt spid="84"/>
                                        </p:tgtEl>
                                        <p:attrNameLst>
                                          <p:attrName>ppt_y</p:attrName>
                                        </p:attrNameLst>
                                      </p:cBhvr>
                                      <p:tavLst>
                                        <p:tav tm="0">
                                          <p:val>
                                            <p:strVal val="#ppt_y"/>
                                          </p:val>
                                        </p:tav>
                                        <p:tav tm="100000">
                                          <p:val>
                                            <p:strVal val="#ppt_y"/>
                                          </p:val>
                                        </p:tav>
                                      </p:tavLst>
                                    </p:anim>
                                  </p:childTnLst>
                                </p:cTn>
                              </p:par>
                              <p:par>
                                <p:cTn id="192" presetID="2" presetClass="entr" presetSubtype="2" fill="hold" nodeType="withEffect">
                                  <p:stCondLst>
                                    <p:cond delay="0"/>
                                  </p:stCondLst>
                                  <p:childTnLst>
                                    <p:set>
                                      <p:cBhvr>
                                        <p:cTn id="193" dur="1" fill="hold">
                                          <p:stCondLst>
                                            <p:cond delay="0"/>
                                          </p:stCondLst>
                                        </p:cTn>
                                        <p:tgtEl>
                                          <p:spTgt spid="87"/>
                                        </p:tgtEl>
                                        <p:attrNameLst>
                                          <p:attrName>style.visibility</p:attrName>
                                        </p:attrNameLst>
                                      </p:cBhvr>
                                      <p:to>
                                        <p:strVal val="visible"/>
                                      </p:to>
                                    </p:set>
                                    <p:anim calcmode="lin" valueType="num">
                                      <p:cBhvr additive="base">
                                        <p:cTn id="194" dur="500" fill="hold"/>
                                        <p:tgtEl>
                                          <p:spTgt spid="87"/>
                                        </p:tgtEl>
                                        <p:attrNameLst>
                                          <p:attrName>ppt_x</p:attrName>
                                        </p:attrNameLst>
                                      </p:cBhvr>
                                      <p:tavLst>
                                        <p:tav tm="0">
                                          <p:val>
                                            <p:strVal val="1+#ppt_w/2"/>
                                          </p:val>
                                        </p:tav>
                                        <p:tav tm="100000">
                                          <p:val>
                                            <p:strVal val="#ppt_x"/>
                                          </p:val>
                                        </p:tav>
                                      </p:tavLst>
                                    </p:anim>
                                    <p:anim calcmode="lin" valueType="num">
                                      <p:cBhvr additive="base">
                                        <p:cTn id="195" dur="500" fill="hold"/>
                                        <p:tgtEl>
                                          <p:spTgt spid="87"/>
                                        </p:tgtEl>
                                        <p:attrNameLst>
                                          <p:attrName>ppt_y</p:attrName>
                                        </p:attrNameLst>
                                      </p:cBhvr>
                                      <p:tavLst>
                                        <p:tav tm="0">
                                          <p:val>
                                            <p:strVal val="#ppt_y"/>
                                          </p:val>
                                        </p:tav>
                                        <p:tav tm="100000">
                                          <p:val>
                                            <p:strVal val="#ppt_y"/>
                                          </p:val>
                                        </p:tav>
                                      </p:tavLst>
                                    </p:anim>
                                  </p:childTnLst>
                                </p:cTn>
                              </p:par>
                              <p:par>
                                <p:cTn id="196" presetID="2" presetClass="entr" presetSubtype="2" fill="hold" nodeType="withEffect">
                                  <p:stCondLst>
                                    <p:cond delay="0"/>
                                  </p:stCondLst>
                                  <p:childTnLst>
                                    <p:set>
                                      <p:cBhvr>
                                        <p:cTn id="197" dur="1" fill="hold">
                                          <p:stCondLst>
                                            <p:cond delay="0"/>
                                          </p:stCondLst>
                                        </p:cTn>
                                        <p:tgtEl>
                                          <p:spTgt spid="90"/>
                                        </p:tgtEl>
                                        <p:attrNameLst>
                                          <p:attrName>style.visibility</p:attrName>
                                        </p:attrNameLst>
                                      </p:cBhvr>
                                      <p:to>
                                        <p:strVal val="visible"/>
                                      </p:to>
                                    </p:set>
                                    <p:anim calcmode="lin" valueType="num">
                                      <p:cBhvr additive="base">
                                        <p:cTn id="198" dur="500" fill="hold"/>
                                        <p:tgtEl>
                                          <p:spTgt spid="90"/>
                                        </p:tgtEl>
                                        <p:attrNameLst>
                                          <p:attrName>ppt_x</p:attrName>
                                        </p:attrNameLst>
                                      </p:cBhvr>
                                      <p:tavLst>
                                        <p:tav tm="0">
                                          <p:val>
                                            <p:strVal val="1+#ppt_w/2"/>
                                          </p:val>
                                        </p:tav>
                                        <p:tav tm="100000">
                                          <p:val>
                                            <p:strVal val="#ppt_x"/>
                                          </p:val>
                                        </p:tav>
                                      </p:tavLst>
                                    </p:anim>
                                    <p:anim calcmode="lin" valueType="num">
                                      <p:cBhvr additive="base">
                                        <p:cTn id="199" dur="500" fill="hold"/>
                                        <p:tgtEl>
                                          <p:spTgt spid="90"/>
                                        </p:tgtEl>
                                        <p:attrNameLst>
                                          <p:attrName>ppt_y</p:attrName>
                                        </p:attrNameLst>
                                      </p:cBhvr>
                                      <p:tavLst>
                                        <p:tav tm="0">
                                          <p:val>
                                            <p:strVal val="#ppt_y"/>
                                          </p:val>
                                        </p:tav>
                                        <p:tav tm="100000">
                                          <p:val>
                                            <p:strVal val="#ppt_y"/>
                                          </p:val>
                                        </p:tav>
                                      </p:tavLst>
                                    </p:anim>
                                  </p:childTnLst>
                                </p:cTn>
                              </p:par>
                              <p:par>
                                <p:cTn id="200" presetID="2" presetClass="entr" presetSubtype="2" fill="hold" nodeType="withEffect">
                                  <p:stCondLst>
                                    <p:cond delay="0"/>
                                  </p:stCondLst>
                                  <p:childTnLst>
                                    <p:set>
                                      <p:cBhvr>
                                        <p:cTn id="201" dur="1" fill="hold">
                                          <p:stCondLst>
                                            <p:cond delay="0"/>
                                          </p:stCondLst>
                                        </p:cTn>
                                        <p:tgtEl>
                                          <p:spTgt spid="93"/>
                                        </p:tgtEl>
                                        <p:attrNameLst>
                                          <p:attrName>style.visibility</p:attrName>
                                        </p:attrNameLst>
                                      </p:cBhvr>
                                      <p:to>
                                        <p:strVal val="visible"/>
                                      </p:to>
                                    </p:set>
                                    <p:anim calcmode="lin" valueType="num">
                                      <p:cBhvr additive="base">
                                        <p:cTn id="202" dur="500" fill="hold"/>
                                        <p:tgtEl>
                                          <p:spTgt spid="93"/>
                                        </p:tgtEl>
                                        <p:attrNameLst>
                                          <p:attrName>ppt_x</p:attrName>
                                        </p:attrNameLst>
                                      </p:cBhvr>
                                      <p:tavLst>
                                        <p:tav tm="0">
                                          <p:val>
                                            <p:strVal val="1+#ppt_w/2"/>
                                          </p:val>
                                        </p:tav>
                                        <p:tav tm="100000">
                                          <p:val>
                                            <p:strVal val="#ppt_x"/>
                                          </p:val>
                                        </p:tav>
                                      </p:tavLst>
                                    </p:anim>
                                    <p:anim calcmode="lin" valueType="num">
                                      <p:cBhvr additive="base">
                                        <p:cTn id="203" dur="500" fill="hold"/>
                                        <p:tgtEl>
                                          <p:spTgt spid="93"/>
                                        </p:tgtEl>
                                        <p:attrNameLst>
                                          <p:attrName>ppt_y</p:attrName>
                                        </p:attrNameLst>
                                      </p:cBhvr>
                                      <p:tavLst>
                                        <p:tav tm="0">
                                          <p:val>
                                            <p:strVal val="#ppt_y"/>
                                          </p:val>
                                        </p:tav>
                                        <p:tav tm="100000">
                                          <p:val>
                                            <p:strVal val="#ppt_y"/>
                                          </p:val>
                                        </p:tav>
                                      </p:tavLst>
                                    </p:anim>
                                  </p:childTnLst>
                                </p:cTn>
                              </p:par>
                              <p:par>
                                <p:cTn id="204" presetID="2" presetClass="entr" presetSubtype="2" fill="hold" nodeType="withEffect">
                                  <p:stCondLst>
                                    <p:cond delay="0"/>
                                  </p:stCondLst>
                                  <p:childTnLst>
                                    <p:set>
                                      <p:cBhvr>
                                        <p:cTn id="205" dur="1" fill="hold">
                                          <p:stCondLst>
                                            <p:cond delay="0"/>
                                          </p:stCondLst>
                                        </p:cTn>
                                        <p:tgtEl>
                                          <p:spTgt spid="96"/>
                                        </p:tgtEl>
                                        <p:attrNameLst>
                                          <p:attrName>style.visibility</p:attrName>
                                        </p:attrNameLst>
                                      </p:cBhvr>
                                      <p:to>
                                        <p:strVal val="visible"/>
                                      </p:to>
                                    </p:set>
                                    <p:anim calcmode="lin" valueType="num">
                                      <p:cBhvr additive="base">
                                        <p:cTn id="206" dur="500" fill="hold"/>
                                        <p:tgtEl>
                                          <p:spTgt spid="96"/>
                                        </p:tgtEl>
                                        <p:attrNameLst>
                                          <p:attrName>ppt_x</p:attrName>
                                        </p:attrNameLst>
                                      </p:cBhvr>
                                      <p:tavLst>
                                        <p:tav tm="0">
                                          <p:val>
                                            <p:strVal val="1+#ppt_w/2"/>
                                          </p:val>
                                        </p:tav>
                                        <p:tav tm="100000">
                                          <p:val>
                                            <p:strVal val="#ppt_x"/>
                                          </p:val>
                                        </p:tav>
                                      </p:tavLst>
                                    </p:anim>
                                    <p:anim calcmode="lin" valueType="num">
                                      <p:cBhvr additive="base">
                                        <p:cTn id="207" dur="500" fill="hold"/>
                                        <p:tgtEl>
                                          <p:spTgt spid="96"/>
                                        </p:tgtEl>
                                        <p:attrNameLst>
                                          <p:attrName>ppt_y</p:attrName>
                                        </p:attrNameLst>
                                      </p:cBhvr>
                                      <p:tavLst>
                                        <p:tav tm="0">
                                          <p:val>
                                            <p:strVal val="#ppt_y"/>
                                          </p:val>
                                        </p:tav>
                                        <p:tav tm="100000">
                                          <p:val>
                                            <p:strVal val="#ppt_y"/>
                                          </p:val>
                                        </p:tav>
                                      </p:tavLst>
                                    </p:anim>
                                  </p:childTnLst>
                                </p:cTn>
                              </p:par>
                              <p:par>
                                <p:cTn id="208" presetID="2" presetClass="entr" presetSubtype="2" fill="hold" nodeType="withEffect">
                                  <p:stCondLst>
                                    <p:cond delay="0"/>
                                  </p:stCondLst>
                                  <p:childTnLst>
                                    <p:set>
                                      <p:cBhvr>
                                        <p:cTn id="209" dur="1" fill="hold">
                                          <p:stCondLst>
                                            <p:cond delay="0"/>
                                          </p:stCondLst>
                                        </p:cTn>
                                        <p:tgtEl>
                                          <p:spTgt spid="99"/>
                                        </p:tgtEl>
                                        <p:attrNameLst>
                                          <p:attrName>style.visibility</p:attrName>
                                        </p:attrNameLst>
                                      </p:cBhvr>
                                      <p:to>
                                        <p:strVal val="visible"/>
                                      </p:to>
                                    </p:set>
                                    <p:anim calcmode="lin" valueType="num">
                                      <p:cBhvr additive="base">
                                        <p:cTn id="210" dur="500" fill="hold"/>
                                        <p:tgtEl>
                                          <p:spTgt spid="99"/>
                                        </p:tgtEl>
                                        <p:attrNameLst>
                                          <p:attrName>ppt_x</p:attrName>
                                        </p:attrNameLst>
                                      </p:cBhvr>
                                      <p:tavLst>
                                        <p:tav tm="0">
                                          <p:val>
                                            <p:strVal val="1+#ppt_w/2"/>
                                          </p:val>
                                        </p:tav>
                                        <p:tav tm="100000">
                                          <p:val>
                                            <p:strVal val="#ppt_x"/>
                                          </p:val>
                                        </p:tav>
                                      </p:tavLst>
                                    </p:anim>
                                    <p:anim calcmode="lin" valueType="num">
                                      <p:cBhvr additive="base">
                                        <p:cTn id="211" dur="500" fill="hold"/>
                                        <p:tgtEl>
                                          <p:spTgt spid="99"/>
                                        </p:tgtEl>
                                        <p:attrNameLst>
                                          <p:attrName>ppt_y</p:attrName>
                                        </p:attrNameLst>
                                      </p:cBhvr>
                                      <p:tavLst>
                                        <p:tav tm="0">
                                          <p:val>
                                            <p:strVal val="#ppt_y"/>
                                          </p:val>
                                        </p:tav>
                                        <p:tav tm="100000">
                                          <p:val>
                                            <p:strVal val="#ppt_y"/>
                                          </p:val>
                                        </p:tav>
                                      </p:tavLst>
                                    </p:anim>
                                  </p:childTnLst>
                                </p:cTn>
                              </p:par>
                              <p:par>
                                <p:cTn id="212" presetID="2" presetClass="entr" presetSubtype="2" fill="hold" nodeType="withEffect">
                                  <p:stCondLst>
                                    <p:cond delay="0"/>
                                  </p:stCondLst>
                                  <p:childTnLst>
                                    <p:set>
                                      <p:cBhvr>
                                        <p:cTn id="213" dur="1" fill="hold">
                                          <p:stCondLst>
                                            <p:cond delay="0"/>
                                          </p:stCondLst>
                                        </p:cTn>
                                        <p:tgtEl>
                                          <p:spTgt spid="102"/>
                                        </p:tgtEl>
                                        <p:attrNameLst>
                                          <p:attrName>style.visibility</p:attrName>
                                        </p:attrNameLst>
                                      </p:cBhvr>
                                      <p:to>
                                        <p:strVal val="visible"/>
                                      </p:to>
                                    </p:set>
                                    <p:anim calcmode="lin" valueType="num">
                                      <p:cBhvr additive="base">
                                        <p:cTn id="214" dur="500" fill="hold"/>
                                        <p:tgtEl>
                                          <p:spTgt spid="102"/>
                                        </p:tgtEl>
                                        <p:attrNameLst>
                                          <p:attrName>ppt_x</p:attrName>
                                        </p:attrNameLst>
                                      </p:cBhvr>
                                      <p:tavLst>
                                        <p:tav tm="0">
                                          <p:val>
                                            <p:strVal val="1+#ppt_w/2"/>
                                          </p:val>
                                        </p:tav>
                                        <p:tav tm="100000">
                                          <p:val>
                                            <p:strVal val="#ppt_x"/>
                                          </p:val>
                                        </p:tav>
                                      </p:tavLst>
                                    </p:anim>
                                    <p:anim calcmode="lin" valueType="num">
                                      <p:cBhvr additive="base">
                                        <p:cTn id="215" dur="500" fill="hold"/>
                                        <p:tgtEl>
                                          <p:spTgt spid="102"/>
                                        </p:tgtEl>
                                        <p:attrNameLst>
                                          <p:attrName>ppt_y</p:attrName>
                                        </p:attrNameLst>
                                      </p:cBhvr>
                                      <p:tavLst>
                                        <p:tav tm="0">
                                          <p:val>
                                            <p:strVal val="#ppt_y"/>
                                          </p:val>
                                        </p:tav>
                                        <p:tav tm="100000">
                                          <p:val>
                                            <p:strVal val="#ppt_y"/>
                                          </p:val>
                                        </p:tav>
                                      </p:tavLst>
                                    </p:anim>
                                  </p:childTnLst>
                                </p:cTn>
                              </p:par>
                              <p:par>
                                <p:cTn id="216" presetID="2" presetClass="entr" presetSubtype="2" fill="hold" nodeType="withEffect">
                                  <p:stCondLst>
                                    <p:cond delay="0"/>
                                  </p:stCondLst>
                                  <p:childTnLst>
                                    <p:set>
                                      <p:cBhvr>
                                        <p:cTn id="217" dur="1" fill="hold">
                                          <p:stCondLst>
                                            <p:cond delay="0"/>
                                          </p:stCondLst>
                                        </p:cTn>
                                        <p:tgtEl>
                                          <p:spTgt spid="105"/>
                                        </p:tgtEl>
                                        <p:attrNameLst>
                                          <p:attrName>style.visibility</p:attrName>
                                        </p:attrNameLst>
                                      </p:cBhvr>
                                      <p:to>
                                        <p:strVal val="visible"/>
                                      </p:to>
                                    </p:set>
                                    <p:anim calcmode="lin" valueType="num">
                                      <p:cBhvr additive="base">
                                        <p:cTn id="218" dur="500" fill="hold"/>
                                        <p:tgtEl>
                                          <p:spTgt spid="105"/>
                                        </p:tgtEl>
                                        <p:attrNameLst>
                                          <p:attrName>ppt_x</p:attrName>
                                        </p:attrNameLst>
                                      </p:cBhvr>
                                      <p:tavLst>
                                        <p:tav tm="0">
                                          <p:val>
                                            <p:strVal val="1+#ppt_w/2"/>
                                          </p:val>
                                        </p:tav>
                                        <p:tav tm="100000">
                                          <p:val>
                                            <p:strVal val="#ppt_x"/>
                                          </p:val>
                                        </p:tav>
                                      </p:tavLst>
                                    </p:anim>
                                    <p:anim calcmode="lin" valueType="num">
                                      <p:cBhvr additive="base">
                                        <p:cTn id="219" dur="5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nodeType="clickEffect">
                                  <p:stCondLst>
                                    <p:cond delay="0"/>
                                  </p:stCondLst>
                                  <p:childTnLst>
                                    <p:set>
                                      <p:cBhvr>
                                        <p:cTn id="223" dur="1" fill="hold">
                                          <p:stCondLst>
                                            <p:cond delay="0"/>
                                          </p:stCondLst>
                                        </p:cTn>
                                        <p:tgtEl>
                                          <p:spTgt spid="114"/>
                                        </p:tgtEl>
                                        <p:attrNameLst>
                                          <p:attrName>style.visibility</p:attrName>
                                        </p:attrNameLst>
                                      </p:cBhvr>
                                      <p:to>
                                        <p:strVal val="visible"/>
                                      </p:to>
                                    </p:set>
                                    <p:animEffect transition="in" filter="wipe(left)">
                                      <p:cBhvr>
                                        <p:cTn id="224" dur="500"/>
                                        <p:tgtEl>
                                          <p:spTgt spid="114"/>
                                        </p:tgtEl>
                                      </p:cBhvr>
                                    </p:animEffect>
                                  </p:childTnLst>
                                </p:cTn>
                              </p:par>
                              <p:par>
                                <p:cTn id="225" presetID="22" presetClass="entr" presetSubtype="8" fill="hold" nodeType="withEffect">
                                  <p:stCondLst>
                                    <p:cond delay="0"/>
                                  </p:stCondLst>
                                  <p:childTnLst>
                                    <p:set>
                                      <p:cBhvr>
                                        <p:cTn id="226" dur="1" fill="hold">
                                          <p:stCondLst>
                                            <p:cond delay="0"/>
                                          </p:stCondLst>
                                        </p:cTn>
                                        <p:tgtEl>
                                          <p:spTgt spid="117"/>
                                        </p:tgtEl>
                                        <p:attrNameLst>
                                          <p:attrName>style.visibility</p:attrName>
                                        </p:attrNameLst>
                                      </p:cBhvr>
                                      <p:to>
                                        <p:strVal val="visible"/>
                                      </p:to>
                                    </p:set>
                                    <p:animEffect transition="in" filter="wipe(left)">
                                      <p:cBhvr>
                                        <p:cTn id="227" dur="500"/>
                                        <p:tgtEl>
                                          <p:spTgt spid="117"/>
                                        </p:tgtEl>
                                      </p:cBhvr>
                                    </p:animEffect>
                                  </p:childTnLst>
                                </p:cTn>
                              </p:par>
                              <p:par>
                                <p:cTn id="228" presetID="22" presetClass="entr" presetSubtype="8" fill="hold" nodeType="withEffect">
                                  <p:stCondLst>
                                    <p:cond delay="0"/>
                                  </p:stCondLst>
                                  <p:childTnLst>
                                    <p:set>
                                      <p:cBhvr>
                                        <p:cTn id="229" dur="1" fill="hold">
                                          <p:stCondLst>
                                            <p:cond delay="0"/>
                                          </p:stCondLst>
                                        </p:cTn>
                                        <p:tgtEl>
                                          <p:spTgt spid="120"/>
                                        </p:tgtEl>
                                        <p:attrNameLst>
                                          <p:attrName>style.visibility</p:attrName>
                                        </p:attrNameLst>
                                      </p:cBhvr>
                                      <p:to>
                                        <p:strVal val="visible"/>
                                      </p:to>
                                    </p:set>
                                    <p:animEffect transition="in" filter="wipe(left)">
                                      <p:cBhvr>
                                        <p:cTn id="230" dur="500"/>
                                        <p:tgtEl>
                                          <p:spTgt spid="120"/>
                                        </p:tgtEl>
                                      </p:cBhvr>
                                    </p:animEffect>
                                  </p:childTnLst>
                                </p:cTn>
                              </p:par>
                              <p:par>
                                <p:cTn id="231" presetID="22" presetClass="entr" presetSubtype="8" fill="hold" nodeType="withEffect">
                                  <p:stCondLst>
                                    <p:cond delay="0"/>
                                  </p:stCondLst>
                                  <p:childTnLst>
                                    <p:set>
                                      <p:cBhvr>
                                        <p:cTn id="232" dur="1" fill="hold">
                                          <p:stCondLst>
                                            <p:cond delay="0"/>
                                          </p:stCondLst>
                                        </p:cTn>
                                        <p:tgtEl>
                                          <p:spTgt spid="123"/>
                                        </p:tgtEl>
                                        <p:attrNameLst>
                                          <p:attrName>style.visibility</p:attrName>
                                        </p:attrNameLst>
                                      </p:cBhvr>
                                      <p:to>
                                        <p:strVal val="visible"/>
                                      </p:to>
                                    </p:set>
                                    <p:animEffect transition="in" filter="wipe(left)">
                                      <p:cBhvr>
                                        <p:cTn id="233" dur="500"/>
                                        <p:tgtEl>
                                          <p:spTgt spid="123"/>
                                        </p:tgtEl>
                                      </p:cBhvr>
                                    </p:animEffect>
                                  </p:childTnLst>
                                </p:cTn>
                              </p:par>
                              <p:par>
                                <p:cTn id="234" presetID="22" presetClass="entr" presetSubtype="8" fill="hold" nodeType="withEffect">
                                  <p:stCondLst>
                                    <p:cond delay="0"/>
                                  </p:stCondLst>
                                  <p:childTnLst>
                                    <p:set>
                                      <p:cBhvr>
                                        <p:cTn id="235" dur="1" fill="hold">
                                          <p:stCondLst>
                                            <p:cond delay="0"/>
                                          </p:stCondLst>
                                        </p:cTn>
                                        <p:tgtEl>
                                          <p:spTgt spid="126"/>
                                        </p:tgtEl>
                                        <p:attrNameLst>
                                          <p:attrName>style.visibility</p:attrName>
                                        </p:attrNameLst>
                                      </p:cBhvr>
                                      <p:to>
                                        <p:strVal val="visible"/>
                                      </p:to>
                                    </p:set>
                                    <p:animEffect transition="in" filter="wipe(left)">
                                      <p:cBhvr>
                                        <p:cTn id="236" dur="500"/>
                                        <p:tgtEl>
                                          <p:spTgt spid="126"/>
                                        </p:tgtEl>
                                      </p:cBhvr>
                                    </p:animEffect>
                                  </p:childTnLst>
                                </p:cTn>
                              </p:par>
                              <p:par>
                                <p:cTn id="237" presetID="22" presetClass="entr" presetSubtype="8" fill="hold" nodeType="withEffect">
                                  <p:stCondLst>
                                    <p:cond delay="0"/>
                                  </p:stCondLst>
                                  <p:childTnLst>
                                    <p:set>
                                      <p:cBhvr>
                                        <p:cTn id="238" dur="1" fill="hold">
                                          <p:stCondLst>
                                            <p:cond delay="0"/>
                                          </p:stCondLst>
                                        </p:cTn>
                                        <p:tgtEl>
                                          <p:spTgt spid="129"/>
                                        </p:tgtEl>
                                        <p:attrNameLst>
                                          <p:attrName>style.visibility</p:attrName>
                                        </p:attrNameLst>
                                      </p:cBhvr>
                                      <p:to>
                                        <p:strVal val="visible"/>
                                      </p:to>
                                    </p:set>
                                    <p:animEffect transition="in" filter="wipe(left)">
                                      <p:cBhvr>
                                        <p:cTn id="239" dur="500"/>
                                        <p:tgtEl>
                                          <p:spTgt spid="129"/>
                                        </p:tgtEl>
                                      </p:cBhvr>
                                    </p:animEffect>
                                  </p:childTnLst>
                                </p:cTn>
                              </p:par>
                              <p:par>
                                <p:cTn id="240" presetID="22" presetClass="entr" presetSubtype="8" fill="hold" nodeType="withEffect">
                                  <p:stCondLst>
                                    <p:cond delay="0"/>
                                  </p:stCondLst>
                                  <p:childTnLst>
                                    <p:set>
                                      <p:cBhvr>
                                        <p:cTn id="241" dur="1" fill="hold">
                                          <p:stCondLst>
                                            <p:cond delay="0"/>
                                          </p:stCondLst>
                                        </p:cTn>
                                        <p:tgtEl>
                                          <p:spTgt spid="132"/>
                                        </p:tgtEl>
                                        <p:attrNameLst>
                                          <p:attrName>style.visibility</p:attrName>
                                        </p:attrNameLst>
                                      </p:cBhvr>
                                      <p:to>
                                        <p:strVal val="visible"/>
                                      </p:to>
                                    </p:set>
                                    <p:animEffect transition="in" filter="wipe(left)">
                                      <p:cBhvr>
                                        <p:cTn id="242" dur="500"/>
                                        <p:tgtEl>
                                          <p:spTgt spid="132"/>
                                        </p:tgtEl>
                                      </p:cBhvr>
                                    </p:animEffect>
                                  </p:childTnLst>
                                </p:cTn>
                              </p:par>
                              <p:par>
                                <p:cTn id="243" presetID="22" presetClass="entr" presetSubtype="8" fill="hold" nodeType="withEffect">
                                  <p:stCondLst>
                                    <p:cond delay="0"/>
                                  </p:stCondLst>
                                  <p:childTnLst>
                                    <p:set>
                                      <p:cBhvr>
                                        <p:cTn id="244" dur="1" fill="hold">
                                          <p:stCondLst>
                                            <p:cond delay="0"/>
                                          </p:stCondLst>
                                        </p:cTn>
                                        <p:tgtEl>
                                          <p:spTgt spid="135"/>
                                        </p:tgtEl>
                                        <p:attrNameLst>
                                          <p:attrName>style.visibility</p:attrName>
                                        </p:attrNameLst>
                                      </p:cBhvr>
                                      <p:to>
                                        <p:strVal val="visible"/>
                                      </p:to>
                                    </p:set>
                                    <p:animEffect transition="in" filter="wipe(left)">
                                      <p:cBhvr>
                                        <p:cTn id="245" dur="500"/>
                                        <p:tgtEl>
                                          <p:spTgt spid="135"/>
                                        </p:tgtEl>
                                      </p:cBhvr>
                                    </p:animEffect>
                                  </p:childTnLst>
                                </p:cTn>
                              </p:par>
                              <p:par>
                                <p:cTn id="246" presetID="22" presetClass="entr" presetSubtype="8" fill="hold" nodeType="withEffect">
                                  <p:stCondLst>
                                    <p:cond delay="0"/>
                                  </p:stCondLst>
                                  <p:childTnLst>
                                    <p:set>
                                      <p:cBhvr>
                                        <p:cTn id="247" dur="1" fill="hold">
                                          <p:stCondLst>
                                            <p:cond delay="0"/>
                                          </p:stCondLst>
                                        </p:cTn>
                                        <p:tgtEl>
                                          <p:spTgt spid="138"/>
                                        </p:tgtEl>
                                        <p:attrNameLst>
                                          <p:attrName>style.visibility</p:attrName>
                                        </p:attrNameLst>
                                      </p:cBhvr>
                                      <p:to>
                                        <p:strVal val="visible"/>
                                      </p:to>
                                    </p:set>
                                    <p:animEffect transition="in" filter="wipe(left)">
                                      <p:cBhvr>
                                        <p:cTn id="248" dur="500"/>
                                        <p:tgtEl>
                                          <p:spTgt spid="138"/>
                                        </p:tgtEl>
                                      </p:cBhvr>
                                    </p:animEffect>
                                  </p:childTnLst>
                                </p:cTn>
                              </p:par>
                              <p:par>
                                <p:cTn id="249" presetID="22" presetClass="entr" presetSubtype="8" fill="hold" nodeType="withEffect">
                                  <p:stCondLst>
                                    <p:cond delay="0"/>
                                  </p:stCondLst>
                                  <p:childTnLst>
                                    <p:set>
                                      <p:cBhvr>
                                        <p:cTn id="250" dur="1" fill="hold">
                                          <p:stCondLst>
                                            <p:cond delay="0"/>
                                          </p:stCondLst>
                                        </p:cTn>
                                        <p:tgtEl>
                                          <p:spTgt spid="143"/>
                                        </p:tgtEl>
                                        <p:attrNameLst>
                                          <p:attrName>style.visibility</p:attrName>
                                        </p:attrNameLst>
                                      </p:cBhvr>
                                      <p:to>
                                        <p:strVal val="visible"/>
                                      </p:to>
                                    </p:set>
                                    <p:animEffect transition="in" filter="wipe(left)">
                                      <p:cBhvr>
                                        <p:cTn id="251" dur="500"/>
                                        <p:tgtEl>
                                          <p:spTgt spid="143"/>
                                        </p:tgtEl>
                                      </p:cBhvr>
                                    </p:animEffect>
                                  </p:childTnLst>
                                </p:cTn>
                              </p:par>
                              <p:par>
                                <p:cTn id="252" presetID="22" presetClass="entr" presetSubtype="8" fill="hold" nodeType="withEffect">
                                  <p:stCondLst>
                                    <p:cond delay="0"/>
                                  </p:stCondLst>
                                  <p:childTnLst>
                                    <p:set>
                                      <p:cBhvr>
                                        <p:cTn id="253" dur="1" fill="hold">
                                          <p:stCondLst>
                                            <p:cond delay="0"/>
                                          </p:stCondLst>
                                        </p:cTn>
                                        <p:tgtEl>
                                          <p:spTgt spid="146"/>
                                        </p:tgtEl>
                                        <p:attrNameLst>
                                          <p:attrName>style.visibility</p:attrName>
                                        </p:attrNameLst>
                                      </p:cBhvr>
                                      <p:to>
                                        <p:strVal val="visible"/>
                                      </p:to>
                                    </p:set>
                                    <p:animEffect transition="in" filter="wipe(left)">
                                      <p:cBhvr>
                                        <p:cTn id="254" dur="500"/>
                                        <p:tgtEl>
                                          <p:spTgt spid="146"/>
                                        </p:tgtEl>
                                      </p:cBhvr>
                                    </p:animEffect>
                                  </p:childTnLst>
                                </p:cTn>
                              </p:par>
                            </p:childTnLst>
                          </p:cTn>
                        </p:par>
                        <p:par>
                          <p:cTn id="255" fill="hold">
                            <p:stCondLst>
                              <p:cond delay="500"/>
                            </p:stCondLst>
                            <p:childTnLst>
                              <p:par>
                                <p:cTn id="256" presetID="42" presetClass="entr" presetSubtype="0" fill="hold" grpId="0" nodeType="afterEffect">
                                  <p:stCondLst>
                                    <p:cond delay="0"/>
                                  </p:stCondLst>
                                  <p:childTnLst>
                                    <p:set>
                                      <p:cBhvr>
                                        <p:cTn id="257" dur="1" fill="hold">
                                          <p:stCondLst>
                                            <p:cond delay="0"/>
                                          </p:stCondLst>
                                        </p:cTn>
                                        <p:tgtEl>
                                          <p:spTgt spid="36"/>
                                        </p:tgtEl>
                                        <p:attrNameLst>
                                          <p:attrName>style.visibility</p:attrName>
                                        </p:attrNameLst>
                                      </p:cBhvr>
                                      <p:to>
                                        <p:strVal val="visible"/>
                                      </p:to>
                                    </p:set>
                                    <p:animEffect transition="in" filter="fade">
                                      <p:cBhvr>
                                        <p:cTn id="258" dur="1000"/>
                                        <p:tgtEl>
                                          <p:spTgt spid="36"/>
                                        </p:tgtEl>
                                      </p:cBhvr>
                                    </p:animEffect>
                                    <p:anim calcmode="lin" valueType="num">
                                      <p:cBhvr>
                                        <p:cTn id="259" dur="1000" fill="hold"/>
                                        <p:tgtEl>
                                          <p:spTgt spid="36"/>
                                        </p:tgtEl>
                                        <p:attrNameLst>
                                          <p:attrName>ppt_x</p:attrName>
                                        </p:attrNameLst>
                                      </p:cBhvr>
                                      <p:tavLst>
                                        <p:tav tm="0">
                                          <p:val>
                                            <p:strVal val="#ppt_x"/>
                                          </p:val>
                                        </p:tav>
                                        <p:tav tm="100000">
                                          <p:val>
                                            <p:strVal val="#ppt_x"/>
                                          </p:val>
                                        </p:tav>
                                      </p:tavLst>
                                    </p:anim>
                                    <p:anim calcmode="lin" valueType="num">
                                      <p:cBhvr>
                                        <p:cTn id="26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presetID="22" presetClass="entr" presetSubtype="4" fill="hold" nodeType="clickEffect">
                                  <p:stCondLst>
                                    <p:cond delay="0"/>
                                  </p:stCondLst>
                                  <p:childTnLst>
                                    <p:set>
                                      <p:cBhvr>
                                        <p:cTn id="264" dur="1" fill="hold">
                                          <p:stCondLst>
                                            <p:cond delay="0"/>
                                          </p:stCondLst>
                                        </p:cTn>
                                        <p:tgtEl>
                                          <p:spTgt spid="111"/>
                                        </p:tgtEl>
                                        <p:attrNameLst>
                                          <p:attrName>style.visibility</p:attrName>
                                        </p:attrNameLst>
                                      </p:cBhvr>
                                      <p:to>
                                        <p:strVal val="visible"/>
                                      </p:to>
                                    </p:set>
                                    <p:animEffect transition="in" filter="wipe(down)">
                                      <p:cBhvr>
                                        <p:cTn id="265" dur="500"/>
                                        <p:tgtEl>
                                          <p:spTgt spid="111"/>
                                        </p:tgtEl>
                                      </p:cBhvr>
                                    </p:animEffect>
                                  </p:childTnLst>
                                </p:cTn>
                              </p:par>
                            </p:childTnLst>
                          </p:cTn>
                        </p:par>
                      </p:childTnLst>
                    </p:cTn>
                  </p:par>
                  <p:par>
                    <p:cTn id="266" fill="hold">
                      <p:stCondLst>
                        <p:cond delay="indefinite"/>
                      </p:stCondLst>
                      <p:childTnLst>
                        <p:par>
                          <p:cTn id="267" fill="hold">
                            <p:stCondLst>
                              <p:cond delay="0"/>
                            </p:stCondLst>
                            <p:childTnLst>
                              <p:par>
                                <p:cTn id="268" presetID="22" presetClass="entr" presetSubtype="4" fill="hold" nodeType="clickEffect">
                                  <p:stCondLst>
                                    <p:cond delay="0"/>
                                  </p:stCondLst>
                                  <p:childTnLst>
                                    <p:set>
                                      <p:cBhvr>
                                        <p:cTn id="269" dur="1" fill="hold">
                                          <p:stCondLst>
                                            <p:cond delay="0"/>
                                          </p:stCondLst>
                                        </p:cTn>
                                        <p:tgtEl>
                                          <p:spTgt spid="149"/>
                                        </p:tgtEl>
                                        <p:attrNameLst>
                                          <p:attrName>style.visibility</p:attrName>
                                        </p:attrNameLst>
                                      </p:cBhvr>
                                      <p:to>
                                        <p:strVal val="visible"/>
                                      </p:to>
                                    </p:set>
                                    <p:animEffect transition="in" filter="wipe(down)">
                                      <p:cBhvr>
                                        <p:cTn id="270" dur="500"/>
                                        <p:tgtEl>
                                          <p:spTgt spid="149"/>
                                        </p:tgtEl>
                                      </p:cBhvr>
                                    </p:animEffect>
                                  </p:childTnLst>
                                </p:cTn>
                              </p:par>
                            </p:childTnLst>
                          </p:cTn>
                        </p:par>
                        <p:par>
                          <p:cTn id="271" fill="hold">
                            <p:stCondLst>
                              <p:cond delay="500"/>
                            </p:stCondLst>
                            <p:childTnLst>
                              <p:par>
                                <p:cTn id="272" presetID="53" presetClass="entr" presetSubtype="16" fill="hold" grpId="0" nodeType="afterEffect">
                                  <p:stCondLst>
                                    <p:cond delay="0"/>
                                  </p:stCondLst>
                                  <p:childTnLst>
                                    <p:set>
                                      <p:cBhvr>
                                        <p:cTn id="273" dur="1" fill="hold">
                                          <p:stCondLst>
                                            <p:cond delay="0"/>
                                          </p:stCondLst>
                                        </p:cTn>
                                        <p:tgtEl>
                                          <p:spTgt spid="108"/>
                                        </p:tgtEl>
                                        <p:attrNameLst>
                                          <p:attrName>style.visibility</p:attrName>
                                        </p:attrNameLst>
                                      </p:cBhvr>
                                      <p:to>
                                        <p:strVal val="visible"/>
                                      </p:to>
                                    </p:set>
                                    <p:anim calcmode="lin" valueType="num">
                                      <p:cBhvr>
                                        <p:cTn id="274" dur="500" fill="hold"/>
                                        <p:tgtEl>
                                          <p:spTgt spid="108"/>
                                        </p:tgtEl>
                                        <p:attrNameLst>
                                          <p:attrName>ppt_w</p:attrName>
                                        </p:attrNameLst>
                                      </p:cBhvr>
                                      <p:tavLst>
                                        <p:tav tm="0">
                                          <p:val>
                                            <p:fltVal val="0"/>
                                          </p:val>
                                        </p:tav>
                                        <p:tav tm="100000">
                                          <p:val>
                                            <p:strVal val="#ppt_w"/>
                                          </p:val>
                                        </p:tav>
                                      </p:tavLst>
                                    </p:anim>
                                    <p:anim calcmode="lin" valueType="num">
                                      <p:cBhvr>
                                        <p:cTn id="275" dur="500" fill="hold"/>
                                        <p:tgtEl>
                                          <p:spTgt spid="108"/>
                                        </p:tgtEl>
                                        <p:attrNameLst>
                                          <p:attrName>ppt_h</p:attrName>
                                        </p:attrNameLst>
                                      </p:cBhvr>
                                      <p:tavLst>
                                        <p:tav tm="0">
                                          <p:val>
                                            <p:fltVal val="0"/>
                                          </p:val>
                                        </p:tav>
                                        <p:tav tm="100000">
                                          <p:val>
                                            <p:strVal val="#ppt_h"/>
                                          </p:val>
                                        </p:tav>
                                      </p:tavLst>
                                    </p:anim>
                                    <p:animEffect transition="in" filter="fade">
                                      <p:cBhvr>
                                        <p:cTn id="276"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10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7025D-7F94-4570-BFD2-9D8581937784}"/>
              </a:ext>
            </a:extLst>
          </p:cNvPr>
          <p:cNvSpPr>
            <a:spLocks noGrp="1"/>
          </p:cNvSpPr>
          <p:nvPr>
            <p:ph type="title"/>
          </p:nvPr>
        </p:nvSpPr>
        <p:spPr/>
        <p:txBody>
          <a:bodyPr/>
          <a:lstStyle/>
          <a:p>
            <a:r>
              <a:rPr lang="en-PH" dirty="0"/>
              <a:t>Summary</a:t>
            </a:r>
          </a:p>
        </p:txBody>
      </p:sp>
      <p:sp>
        <p:nvSpPr>
          <p:cNvPr id="3" name="Footer Placeholder 2">
            <a:extLst>
              <a:ext uri="{FF2B5EF4-FFF2-40B4-BE49-F238E27FC236}">
                <a16:creationId xmlns:a16="http://schemas.microsoft.com/office/drawing/2014/main" id="{7F0F452A-F9E2-4FDD-8A96-7FEE6E82C5A1}"/>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4" name="Slide Number Placeholder 3">
            <a:extLst>
              <a:ext uri="{FF2B5EF4-FFF2-40B4-BE49-F238E27FC236}">
                <a16:creationId xmlns:a16="http://schemas.microsoft.com/office/drawing/2014/main" id="{C53DA017-915F-4F75-8D90-C29AC621B85C}"/>
              </a:ext>
            </a:extLst>
          </p:cNvPr>
          <p:cNvSpPr>
            <a:spLocks noGrp="1"/>
          </p:cNvSpPr>
          <p:nvPr>
            <p:ph type="sldNum" sz="quarter" idx="12"/>
          </p:nvPr>
        </p:nvSpPr>
        <p:spPr/>
        <p:txBody>
          <a:bodyPr/>
          <a:lstStyle/>
          <a:p>
            <a:fld id="{7F92085F-028F-4E40-845E-51446ACBC3A1}" type="slidenum">
              <a:rPr lang="en-PH" smtClean="0"/>
              <a:t>14</a:t>
            </a:fld>
            <a:endParaRPr lang="en-PH"/>
          </a:p>
        </p:txBody>
      </p:sp>
      <p:pic>
        <p:nvPicPr>
          <p:cNvPr id="5" name="Picture 4">
            <a:extLst>
              <a:ext uri="{FF2B5EF4-FFF2-40B4-BE49-F238E27FC236}">
                <a16:creationId xmlns:a16="http://schemas.microsoft.com/office/drawing/2014/main" id="{64529F67-4952-4ABA-911A-29EFC81B4661}"/>
              </a:ext>
            </a:extLst>
          </p:cNvPr>
          <p:cNvPicPr>
            <a:picLocks noChangeAspect="1"/>
          </p:cNvPicPr>
          <p:nvPr/>
        </p:nvPicPr>
        <p:blipFill rotWithShape="1">
          <a:blip r:embed="rId2"/>
          <a:srcRect t="4510"/>
          <a:stretch/>
        </p:blipFill>
        <p:spPr>
          <a:xfrm>
            <a:off x="1240175" y="1887582"/>
            <a:ext cx="9832875" cy="3233059"/>
          </a:xfrm>
          <a:prstGeom prst="rect">
            <a:avLst/>
          </a:prstGeom>
          <a:ln>
            <a:solidFill>
              <a:schemeClr val="accent1"/>
            </a:solidFill>
          </a:ln>
        </p:spPr>
      </p:pic>
    </p:spTree>
    <p:extLst>
      <p:ext uri="{BB962C8B-B14F-4D97-AF65-F5344CB8AC3E}">
        <p14:creationId xmlns:p14="http://schemas.microsoft.com/office/powerpoint/2010/main" val="3619388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53BCD60-B460-4639-8175-76636A0D7283}"/>
              </a:ext>
            </a:extLst>
          </p:cNvPr>
          <p:cNvSpPr/>
          <p:nvPr/>
        </p:nvSpPr>
        <p:spPr>
          <a:xfrm>
            <a:off x="-97277" y="-77822"/>
            <a:ext cx="12422222" cy="70622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8976E547-351D-42A8-AE68-E3102BFE737D}"/>
              </a:ext>
            </a:extLst>
          </p:cNvPr>
          <p:cNvSpPr>
            <a:spLocks noGrp="1"/>
          </p:cNvSpPr>
          <p:nvPr>
            <p:ph type="title"/>
          </p:nvPr>
        </p:nvSpPr>
        <p:spPr/>
        <p:txBody>
          <a:bodyPr/>
          <a:lstStyle/>
          <a:p>
            <a:r>
              <a:rPr lang="en-PH" dirty="0"/>
              <a:t>Correlation</a:t>
            </a:r>
          </a:p>
        </p:txBody>
      </p:sp>
      <p:sp>
        <p:nvSpPr>
          <p:cNvPr id="10" name="Text Placeholder 9">
            <a:extLst>
              <a:ext uri="{FF2B5EF4-FFF2-40B4-BE49-F238E27FC236}">
                <a16:creationId xmlns:a16="http://schemas.microsoft.com/office/drawing/2014/main" id="{997E7465-0575-4B21-ADE5-B2A92249329C}"/>
              </a:ext>
            </a:extLst>
          </p:cNvPr>
          <p:cNvSpPr>
            <a:spLocks noGrp="1"/>
          </p:cNvSpPr>
          <p:nvPr>
            <p:ph type="body" sz="half" idx="2"/>
          </p:nvPr>
        </p:nvSpPr>
        <p:spPr/>
        <p:txBody>
          <a:bodyPr/>
          <a:lstStyle/>
          <a:p>
            <a:endParaRPr lang="en-PH"/>
          </a:p>
        </p:txBody>
      </p:sp>
      <p:sp>
        <p:nvSpPr>
          <p:cNvPr id="3" name="Footer Placeholder 2">
            <a:extLst>
              <a:ext uri="{FF2B5EF4-FFF2-40B4-BE49-F238E27FC236}">
                <a16:creationId xmlns:a16="http://schemas.microsoft.com/office/drawing/2014/main" id="{F7AF6A88-08CE-43A7-AAB5-E0DAB89E5558}"/>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4" name="Slide Number Placeholder 3">
            <a:extLst>
              <a:ext uri="{FF2B5EF4-FFF2-40B4-BE49-F238E27FC236}">
                <a16:creationId xmlns:a16="http://schemas.microsoft.com/office/drawing/2014/main" id="{EC4871F7-58A1-4AE4-B7BC-1C5C2C7DBEF7}"/>
              </a:ext>
            </a:extLst>
          </p:cNvPr>
          <p:cNvSpPr>
            <a:spLocks noGrp="1"/>
          </p:cNvSpPr>
          <p:nvPr>
            <p:ph type="sldNum" sz="quarter" idx="12"/>
          </p:nvPr>
        </p:nvSpPr>
        <p:spPr/>
        <p:txBody>
          <a:bodyPr/>
          <a:lstStyle/>
          <a:p>
            <a:fld id="{7F92085F-028F-4E40-845E-51446ACBC3A1}" type="slidenum">
              <a:rPr lang="en-PH" smtClean="0"/>
              <a:t>15</a:t>
            </a:fld>
            <a:endParaRPr lang="en-PH"/>
          </a:p>
        </p:txBody>
      </p:sp>
      <p:pic>
        <p:nvPicPr>
          <p:cNvPr id="6" name="Picture 5">
            <a:extLst>
              <a:ext uri="{FF2B5EF4-FFF2-40B4-BE49-F238E27FC236}">
                <a16:creationId xmlns:a16="http://schemas.microsoft.com/office/drawing/2014/main" id="{D76E6C6E-9E07-493E-9A79-902599069691}"/>
              </a:ext>
            </a:extLst>
          </p:cNvPr>
          <p:cNvPicPr>
            <a:picLocks noChangeAspect="1"/>
          </p:cNvPicPr>
          <p:nvPr/>
        </p:nvPicPr>
        <p:blipFill rotWithShape="1">
          <a:blip r:embed="rId2">
            <a:extLst>
              <a:ext uri="{28A0092B-C50C-407E-A947-70E740481C1C}">
                <a14:useLocalDpi xmlns:a14="http://schemas.microsoft.com/office/drawing/2010/main" val="0"/>
              </a:ext>
            </a:extLst>
          </a:blip>
          <a:srcRect t="2567" b="2401"/>
          <a:stretch/>
        </p:blipFill>
        <p:spPr>
          <a:xfrm>
            <a:off x="398837" y="171186"/>
            <a:ext cx="11378119" cy="6546716"/>
          </a:xfrm>
          <a:prstGeom prst="rect">
            <a:avLst/>
          </a:prstGeom>
          <a:ln>
            <a:solidFill>
              <a:schemeClr val="accent1"/>
            </a:solidFill>
          </a:ln>
        </p:spPr>
      </p:pic>
    </p:spTree>
    <p:extLst>
      <p:ext uri="{BB962C8B-B14F-4D97-AF65-F5344CB8AC3E}">
        <p14:creationId xmlns:p14="http://schemas.microsoft.com/office/powerpoint/2010/main" val="2296763792"/>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E9DEC7-C1B6-4C8B-8E99-152681537D0A}"/>
              </a:ext>
            </a:extLst>
          </p:cNvPr>
          <p:cNvSpPr>
            <a:spLocks noGrp="1"/>
          </p:cNvSpPr>
          <p:nvPr>
            <p:ph type="title"/>
          </p:nvPr>
        </p:nvSpPr>
        <p:spPr/>
        <p:txBody>
          <a:bodyPr/>
          <a:lstStyle/>
          <a:p>
            <a:r>
              <a:rPr lang="en-PH" dirty="0"/>
              <a:t>Multiple Linear Regression</a:t>
            </a:r>
          </a:p>
        </p:txBody>
      </p:sp>
      <p:pic>
        <p:nvPicPr>
          <p:cNvPr id="9" name="Content Placeholder 8">
            <a:extLst>
              <a:ext uri="{FF2B5EF4-FFF2-40B4-BE49-F238E27FC236}">
                <a16:creationId xmlns:a16="http://schemas.microsoft.com/office/drawing/2014/main" id="{A3F8FD20-9C8B-4F36-AB2F-C625ADC3A7A7}"/>
              </a:ext>
            </a:extLst>
          </p:cNvPr>
          <p:cNvPicPr>
            <a:picLocks noGrp="1" noChangeAspect="1"/>
          </p:cNvPicPr>
          <p:nvPr>
            <p:ph idx="1"/>
          </p:nvPr>
        </p:nvPicPr>
        <p:blipFill>
          <a:blip r:embed="rId2">
            <a:duotone>
              <a:schemeClr val="accent4">
                <a:shade val="45000"/>
                <a:satMod val="135000"/>
              </a:schemeClr>
              <a:prstClr val="white"/>
            </a:duotone>
          </a:blip>
          <a:stretch>
            <a:fillRect/>
          </a:stretch>
        </p:blipFill>
        <p:spPr>
          <a:xfrm>
            <a:off x="1262762" y="1865719"/>
            <a:ext cx="3734564" cy="4022725"/>
          </a:xfrm>
          <a:prstGeom prst="rect">
            <a:avLst/>
          </a:prstGeom>
          <a:ln>
            <a:solidFill>
              <a:schemeClr val="accent1"/>
            </a:solidFill>
          </a:ln>
        </p:spPr>
      </p:pic>
      <p:sp>
        <p:nvSpPr>
          <p:cNvPr id="5" name="Footer Placeholder 4">
            <a:extLst>
              <a:ext uri="{FF2B5EF4-FFF2-40B4-BE49-F238E27FC236}">
                <a16:creationId xmlns:a16="http://schemas.microsoft.com/office/drawing/2014/main" id="{D6E78E38-8195-4EF5-8935-6F773A53A237}"/>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6" name="Slide Number Placeholder 5">
            <a:extLst>
              <a:ext uri="{FF2B5EF4-FFF2-40B4-BE49-F238E27FC236}">
                <a16:creationId xmlns:a16="http://schemas.microsoft.com/office/drawing/2014/main" id="{0920B094-5E5A-4460-8B3C-C64F9B761E16}"/>
              </a:ext>
            </a:extLst>
          </p:cNvPr>
          <p:cNvSpPr>
            <a:spLocks noGrp="1"/>
          </p:cNvSpPr>
          <p:nvPr>
            <p:ph type="sldNum" sz="quarter" idx="12"/>
          </p:nvPr>
        </p:nvSpPr>
        <p:spPr/>
        <p:txBody>
          <a:bodyPr/>
          <a:lstStyle/>
          <a:p>
            <a:fld id="{7F92085F-028F-4E40-845E-51446ACBC3A1}" type="slidenum">
              <a:rPr lang="en-PH" smtClean="0"/>
              <a:t>16</a:t>
            </a:fld>
            <a:endParaRPr lang="en-PH"/>
          </a:p>
        </p:txBody>
      </p:sp>
      <p:pic>
        <p:nvPicPr>
          <p:cNvPr id="11" name="Picture 10">
            <a:extLst>
              <a:ext uri="{FF2B5EF4-FFF2-40B4-BE49-F238E27FC236}">
                <a16:creationId xmlns:a16="http://schemas.microsoft.com/office/drawing/2014/main" id="{6D2AA796-CD81-466D-87AD-C57940A184A1}"/>
              </a:ext>
            </a:extLst>
          </p:cNvPr>
          <p:cNvPicPr>
            <a:picLocks noChangeAspect="1"/>
          </p:cNvPicPr>
          <p:nvPr/>
        </p:nvPicPr>
        <p:blipFill>
          <a:blip r:embed="rId3">
            <a:duotone>
              <a:schemeClr val="accent4">
                <a:shade val="45000"/>
                <a:satMod val="135000"/>
              </a:schemeClr>
              <a:prstClr val="white"/>
            </a:duotone>
          </a:blip>
          <a:stretch>
            <a:fillRect/>
          </a:stretch>
        </p:blipFill>
        <p:spPr>
          <a:xfrm>
            <a:off x="5631180" y="1853018"/>
            <a:ext cx="5524500" cy="4048125"/>
          </a:xfrm>
          <a:prstGeom prst="rect">
            <a:avLst/>
          </a:prstGeom>
          <a:ln>
            <a:solidFill>
              <a:schemeClr val="accent1"/>
            </a:solidFill>
          </a:ln>
        </p:spPr>
      </p:pic>
    </p:spTree>
    <p:extLst>
      <p:ext uri="{BB962C8B-B14F-4D97-AF65-F5344CB8AC3E}">
        <p14:creationId xmlns:p14="http://schemas.microsoft.com/office/powerpoint/2010/main" val="3691154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D163539-279D-4369-B5B9-1991A7417BF6}"/>
              </a:ext>
            </a:extLst>
          </p:cNvPr>
          <p:cNvSpPr>
            <a:spLocks noGrp="1"/>
          </p:cNvSpPr>
          <p:nvPr>
            <p:ph type="body" idx="1"/>
          </p:nvPr>
        </p:nvSpPr>
        <p:spPr>
          <a:xfrm>
            <a:off x="1097280" y="998559"/>
            <a:ext cx="4937760" cy="736282"/>
          </a:xfrm>
        </p:spPr>
        <p:txBody>
          <a:bodyPr/>
          <a:lstStyle/>
          <a:p>
            <a:pPr algn="ctr"/>
            <a:r>
              <a:rPr lang="en-PH" cap="none" dirty="0"/>
              <a:t>Recursive Partitioning</a:t>
            </a:r>
          </a:p>
        </p:txBody>
      </p:sp>
      <p:pic>
        <p:nvPicPr>
          <p:cNvPr id="12" name="Content Placeholder 11">
            <a:extLst>
              <a:ext uri="{FF2B5EF4-FFF2-40B4-BE49-F238E27FC236}">
                <a16:creationId xmlns:a16="http://schemas.microsoft.com/office/drawing/2014/main" id="{3079EA24-40A1-414F-95BB-E9E407F5F7F4}"/>
              </a:ext>
            </a:extLst>
          </p:cNvPr>
          <p:cNvPicPr>
            <a:picLocks noGrp="1" noChangeAspect="1"/>
          </p:cNvPicPr>
          <p:nvPr>
            <p:ph sz="half" idx="2"/>
          </p:nvPr>
        </p:nvPicPr>
        <p:blipFill>
          <a:blip r:embed="rId2">
            <a:duotone>
              <a:schemeClr val="accent2">
                <a:shade val="45000"/>
                <a:satMod val="135000"/>
              </a:schemeClr>
              <a:prstClr val="white"/>
            </a:duotone>
          </a:blip>
          <a:stretch>
            <a:fillRect/>
          </a:stretch>
        </p:blipFill>
        <p:spPr>
          <a:xfrm>
            <a:off x="1096963" y="1884027"/>
            <a:ext cx="4938712" cy="4066258"/>
          </a:xfrm>
          <a:prstGeom prst="rect">
            <a:avLst/>
          </a:prstGeom>
        </p:spPr>
      </p:pic>
      <p:sp>
        <p:nvSpPr>
          <p:cNvPr id="9" name="Text Placeholder 8">
            <a:extLst>
              <a:ext uri="{FF2B5EF4-FFF2-40B4-BE49-F238E27FC236}">
                <a16:creationId xmlns:a16="http://schemas.microsoft.com/office/drawing/2014/main" id="{E4C28946-57F6-4B07-9CCE-E8697B01D760}"/>
              </a:ext>
            </a:extLst>
          </p:cNvPr>
          <p:cNvSpPr>
            <a:spLocks noGrp="1"/>
          </p:cNvSpPr>
          <p:nvPr>
            <p:ph type="body" sz="quarter" idx="3"/>
          </p:nvPr>
        </p:nvSpPr>
        <p:spPr>
          <a:xfrm>
            <a:off x="6217920" y="998559"/>
            <a:ext cx="4937760" cy="736282"/>
          </a:xfrm>
        </p:spPr>
        <p:txBody>
          <a:bodyPr/>
          <a:lstStyle/>
          <a:p>
            <a:pPr algn="ctr"/>
            <a:r>
              <a:rPr lang="en-PH" cap="none" dirty="0"/>
              <a:t>Neural Network</a:t>
            </a:r>
          </a:p>
        </p:txBody>
      </p:sp>
      <p:pic>
        <p:nvPicPr>
          <p:cNvPr id="11" name="Content Placeholder 10">
            <a:extLst>
              <a:ext uri="{FF2B5EF4-FFF2-40B4-BE49-F238E27FC236}">
                <a16:creationId xmlns:a16="http://schemas.microsoft.com/office/drawing/2014/main" id="{8813D372-FDA8-4694-9177-9D3A1C60FD0D}"/>
              </a:ext>
            </a:extLst>
          </p:cNvPr>
          <p:cNvPicPr>
            <a:picLocks noGrp="1" noChangeAspect="1"/>
          </p:cNvPicPr>
          <p:nvPr>
            <p:ph sz="quarter" idx="4"/>
          </p:nvPr>
        </p:nvPicPr>
        <p:blipFill>
          <a:blip r:embed="rId3">
            <a:duotone>
              <a:schemeClr val="accent2">
                <a:shade val="45000"/>
                <a:satMod val="135000"/>
              </a:schemeClr>
              <a:prstClr val="white"/>
            </a:duotone>
          </a:blip>
          <a:stretch>
            <a:fillRect/>
          </a:stretch>
        </p:blipFill>
        <p:spPr>
          <a:xfrm>
            <a:off x="6218238" y="1874388"/>
            <a:ext cx="4937125" cy="4085536"/>
          </a:xfrm>
          <a:prstGeom prst="rect">
            <a:avLst/>
          </a:prstGeom>
        </p:spPr>
      </p:pic>
      <p:sp>
        <p:nvSpPr>
          <p:cNvPr id="4" name="Footer Placeholder 3">
            <a:extLst>
              <a:ext uri="{FF2B5EF4-FFF2-40B4-BE49-F238E27FC236}">
                <a16:creationId xmlns:a16="http://schemas.microsoft.com/office/drawing/2014/main" id="{2EEB775F-E8CD-44C5-9DFC-170F160C3B07}"/>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5E3CD289-FF26-4834-BB18-E3B0FC647EF9}"/>
              </a:ext>
            </a:extLst>
          </p:cNvPr>
          <p:cNvSpPr>
            <a:spLocks noGrp="1"/>
          </p:cNvSpPr>
          <p:nvPr>
            <p:ph type="sldNum" sz="quarter" idx="12"/>
          </p:nvPr>
        </p:nvSpPr>
        <p:spPr/>
        <p:txBody>
          <a:bodyPr/>
          <a:lstStyle/>
          <a:p>
            <a:fld id="{7F92085F-028F-4E40-845E-51446ACBC3A1}" type="slidenum">
              <a:rPr lang="en-PH" smtClean="0"/>
              <a:t>17</a:t>
            </a:fld>
            <a:endParaRPr lang="en-PH"/>
          </a:p>
        </p:txBody>
      </p:sp>
    </p:spTree>
    <p:extLst>
      <p:ext uri="{BB962C8B-B14F-4D97-AF65-F5344CB8AC3E}">
        <p14:creationId xmlns:p14="http://schemas.microsoft.com/office/powerpoint/2010/main" val="2983006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F774458-FE2D-4095-A928-DCC7C06C5B92}"/>
              </a:ext>
            </a:extLst>
          </p:cNvPr>
          <p:cNvSpPr>
            <a:spLocks noGrp="1"/>
          </p:cNvSpPr>
          <p:nvPr>
            <p:ph type="title"/>
          </p:nvPr>
        </p:nvSpPr>
        <p:spPr/>
        <p:txBody>
          <a:bodyPr/>
          <a:lstStyle/>
          <a:p>
            <a:r>
              <a:rPr lang="en-PH" dirty="0"/>
              <a:t>Support Vector Machine</a:t>
            </a:r>
          </a:p>
        </p:txBody>
      </p:sp>
      <p:sp>
        <p:nvSpPr>
          <p:cNvPr id="10" name="Content Placeholder 9">
            <a:extLst>
              <a:ext uri="{FF2B5EF4-FFF2-40B4-BE49-F238E27FC236}">
                <a16:creationId xmlns:a16="http://schemas.microsoft.com/office/drawing/2014/main" id="{ABECFCAC-BBF5-4D25-8A2A-1E0386C5F39E}"/>
              </a:ext>
            </a:extLst>
          </p:cNvPr>
          <p:cNvSpPr>
            <a:spLocks noGrp="1"/>
          </p:cNvSpPr>
          <p:nvPr>
            <p:ph idx="1"/>
          </p:nvPr>
        </p:nvSpPr>
        <p:spPr>
          <a:xfrm>
            <a:off x="1193180" y="1799337"/>
            <a:ext cx="4457729" cy="4438799"/>
          </a:xfrm>
        </p:spPr>
        <p:txBody>
          <a:bodyPr>
            <a:normAutofit fontScale="92500" lnSpcReduction="20000"/>
          </a:bodyPr>
          <a:lstStyle/>
          <a:p>
            <a:pPr algn="just"/>
            <a:r>
              <a:rPr lang="en-US" dirty="0"/>
              <a:t>SVM or Support Vector Machine is a linear model for classification and regression problems. It can solve linear and non-linear problems and work well for many practical problems. The idea of SVM is simple: The algorithm creates a line or a hyperplane which separates the data into classes. (</a:t>
            </a:r>
            <a:r>
              <a:rPr lang="en-US" dirty="0" err="1"/>
              <a:t>Pupale</a:t>
            </a:r>
            <a:r>
              <a:rPr lang="en-US" dirty="0"/>
              <a:t>, 2018)</a:t>
            </a:r>
          </a:p>
          <a:p>
            <a:pPr algn="just"/>
            <a:r>
              <a:rPr lang="en-US" dirty="0"/>
              <a:t>According to the SVM algorithm we find the points closest to the line from both the classes. These points are called support vectors. Now, we compute the distance between the line and the support vectors. This distance is called the margin. Our goal is to maximize the margin. The hyperplane for which the margin is maximum is the optimal hyperplane.</a:t>
            </a:r>
            <a:endParaRPr lang="en-PH" dirty="0"/>
          </a:p>
        </p:txBody>
      </p:sp>
      <p:sp>
        <p:nvSpPr>
          <p:cNvPr id="7" name="Footer Placeholder 6">
            <a:extLst>
              <a:ext uri="{FF2B5EF4-FFF2-40B4-BE49-F238E27FC236}">
                <a16:creationId xmlns:a16="http://schemas.microsoft.com/office/drawing/2014/main" id="{BB617CB5-1CC4-4DA6-B0A0-83E7473987B8}"/>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8" name="Slide Number Placeholder 7">
            <a:extLst>
              <a:ext uri="{FF2B5EF4-FFF2-40B4-BE49-F238E27FC236}">
                <a16:creationId xmlns:a16="http://schemas.microsoft.com/office/drawing/2014/main" id="{B6E26AB5-94D6-4BD9-BFC9-699ADC43227B}"/>
              </a:ext>
            </a:extLst>
          </p:cNvPr>
          <p:cNvSpPr>
            <a:spLocks noGrp="1"/>
          </p:cNvSpPr>
          <p:nvPr>
            <p:ph type="sldNum" sz="quarter" idx="12"/>
          </p:nvPr>
        </p:nvSpPr>
        <p:spPr/>
        <p:txBody>
          <a:bodyPr/>
          <a:lstStyle/>
          <a:p>
            <a:fld id="{7F92085F-028F-4E40-845E-51446ACBC3A1}" type="slidenum">
              <a:rPr lang="en-PH" smtClean="0"/>
              <a:t>18</a:t>
            </a:fld>
            <a:endParaRPr lang="en-PH"/>
          </a:p>
        </p:txBody>
      </p:sp>
      <p:pic>
        <p:nvPicPr>
          <p:cNvPr id="9218" name="Picture 2" descr="https://cdn-images-1.medium.com/max/1000/1*VDATmWG1E1ZNg7hdasOh5g.png">
            <a:extLst>
              <a:ext uri="{FF2B5EF4-FFF2-40B4-BE49-F238E27FC236}">
                <a16:creationId xmlns:a16="http://schemas.microsoft.com/office/drawing/2014/main" id="{B8FB7325-E0E4-4126-89B5-E6E58650EA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4872" y="1802539"/>
            <a:ext cx="2894856" cy="2171142"/>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cdn-images-1.medium.com/max/1000/1*AMR3v-jCvUMXPUtQskzxmQ.png">
            <a:extLst>
              <a:ext uri="{FF2B5EF4-FFF2-40B4-BE49-F238E27FC236}">
                <a16:creationId xmlns:a16="http://schemas.microsoft.com/office/drawing/2014/main" id="{53BE48A0-A2C0-41C2-8027-BA3D23252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3689" y="1799337"/>
            <a:ext cx="2894857" cy="2171143"/>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cdn-images-1.medium.com/max/1000/1*YY8BOq-WPjRp4QkO1Xoulw.png">
            <a:extLst>
              <a:ext uri="{FF2B5EF4-FFF2-40B4-BE49-F238E27FC236}">
                <a16:creationId xmlns:a16="http://schemas.microsoft.com/office/drawing/2014/main" id="{C473DD10-8C8C-42DE-B687-45D86B2F87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1182" y="4066994"/>
            <a:ext cx="2878545" cy="215890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s://cdn-images-1.medium.com/max/1000/1*a_TQSZ_H1UOA3BV299qtJQ.png">
            <a:extLst>
              <a:ext uri="{FF2B5EF4-FFF2-40B4-BE49-F238E27FC236}">
                <a16:creationId xmlns:a16="http://schemas.microsoft.com/office/drawing/2014/main" id="{4F14DA73-E2B7-4864-87E2-FDCE6A473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13690" y="4066994"/>
            <a:ext cx="2894856" cy="2171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171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894CC-C838-43AB-86AE-A91A5133F29B}"/>
              </a:ext>
            </a:extLst>
          </p:cNvPr>
          <p:cNvSpPr>
            <a:spLocks noGrp="1"/>
          </p:cNvSpPr>
          <p:nvPr>
            <p:ph type="title"/>
          </p:nvPr>
        </p:nvSpPr>
        <p:spPr/>
        <p:txBody>
          <a:bodyPr>
            <a:normAutofit/>
          </a:bodyPr>
          <a:lstStyle/>
          <a:p>
            <a:r>
              <a:rPr lang="en-PH" dirty="0"/>
              <a:t>ARIMA </a:t>
            </a:r>
            <a:br>
              <a:rPr lang="en-PH" dirty="0"/>
            </a:br>
            <a:r>
              <a:rPr lang="en-PH" sz="2400" dirty="0"/>
              <a:t>(</a:t>
            </a:r>
            <a:r>
              <a:rPr lang="en-US" sz="2400" dirty="0"/>
              <a:t>Autoregressive Integrated Moving Average Model)</a:t>
            </a:r>
            <a:endParaRPr lang="en-PH" sz="2000" dirty="0"/>
          </a:p>
        </p:txBody>
      </p:sp>
      <p:sp>
        <p:nvSpPr>
          <p:cNvPr id="3" name="Content Placeholder 2">
            <a:extLst>
              <a:ext uri="{FF2B5EF4-FFF2-40B4-BE49-F238E27FC236}">
                <a16:creationId xmlns:a16="http://schemas.microsoft.com/office/drawing/2014/main" id="{A96691AD-C403-4770-924A-618F5C842E88}"/>
              </a:ext>
            </a:extLst>
          </p:cNvPr>
          <p:cNvSpPr>
            <a:spLocks noGrp="1"/>
          </p:cNvSpPr>
          <p:nvPr>
            <p:ph idx="1"/>
          </p:nvPr>
        </p:nvSpPr>
        <p:spPr/>
        <p:txBody>
          <a:bodyPr/>
          <a:lstStyle/>
          <a:p>
            <a:r>
              <a:rPr lang="en-US" dirty="0"/>
              <a:t>An ARIMA model is a class of statistical models for analyzing and forecasting time series data.</a:t>
            </a:r>
          </a:p>
          <a:p>
            <a:r>
              <a:rPr lang="en-US" dirty="0"/>
              <a:t>It explicitly caters to a suite of standard structures in time series data, and as such provides a simple yet powerful method for making skillful time series forecasts.</a:t>
            </a:r>
          </a:p>
          <a:p>
            <a:pPr fontAlgn="base">
              <a:buFont typeface="Wingdings" panose="05000000000000000000" pitchFamily="2" charset="2"/>
              <a:buChar char="§"/>
            </a:pPr>
            <a:r>
              <a:rPr lang="en-US" b="1" dirty="0"/>
              <a:t>AR</a:t>
            </a:r>
            <a:r>
              <a:rPr lang="en-US" dirty="0"/>
              <a:t>: </a:t>
            </a:r>
            <a:r>
              <a:rPr lang="en-US" i="1" dirty="0"/>
              <a:t>Autoregression</a:t>
            </a:r>
            <a:r>
              <a:rPr lang="en-US" dirty="0"/>
              <a:t>. A model that uses the dependent relationship between an observation and some number of lagged observations.</a:t>
            </a:r>
          </a:p>
          <a:p>
            <a:pPr fontAlgn="base">
              <a:buFont typeface="Wingdings" panose="05000000000000000000" pitchFamily="2" charset="2"/>
              <a:buChar char="§"/>
            </a:pPr>
            <a:r>
              <a:rPr lang="en-US" b="1" dirty="0"/>
              <a:t>I</a:t>
            </a:r>
            <a:r>
              <a:rPr lang="en-US" dirty="0"/>
              <a:t>: </a:t>
            </a:r>
            <a:r>
              <a:rPr lang="en-US" i="1" dirty="0"/>
              <a:t>Integrated</a:t>
            </a:r>
            <a:r>
              <a:rPr lang="en-US" dirty="0"/>
              <a:t>. The use of differencing of raw observations (e.g. subtracting an observation from an observation at the previous time step) in order to make the time series stationary.</a:t>
            </a:r>
          </a:p>
          <a:p>
            <a:pPr fontAlgn="base">
              <a:buFont typeface="Wingdings" panose="05000000000000000000" pitchFamily="2" charset="2"/>
              <a:buChar char="§"/>
            </a:pPr>
            <a:r>
              <a:rPr lang="en-US" b="1" dirty="0"/>
              <a:t>MA</a:t>
            </a:r>
            <a:r>
              <a:rPr lang="en-US" dirty="0"/>
              <a:t>: </a:t>
            </a:r>
            <a:r>
              <a:rPr lang="en-US" i="1" dirty="0"/>
              <a:t>Moving Average</a:t>
            </a:r>
            <a:r>
              <a:rPr lang="en-US" dirty="0"/>
              <a:t>. A model that uses the dependency between an observation and a residual error from a moving average model applied to lagged observations.</a:t>
            </a:r>
          </a:p>
          <a:p>
            <a:endParaRPr lang="en-PH" dirty="0"/>
          </a:p>
        </p:txBody>
      </p:sp>
      <p:sp>
        <p:nvSpPr>
          <p:cNvPr id="4" name="Footer Placeholder 3">
            <a:extLst>
              <a:ext uri="{FF2B5EF4-FFF2-40B4-BE49-F238E27FC236}">
                <a16:creationId xmlns:a16="http://schemas.microsoft.com/office/drawing/2014/main" id="{2379CE5F-CC0A-4B9E-849C-840EB64BF0B4}"/>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641E35EE-2C6E-46A1-85D2-20962ADDA02A}"/>
              </a:ext>
            </a:extLst>
          </p:cNvPr>
          <p:cNvSpPr>
            <a:spLocks noGrp="1"/>
          </p:cNvSpPr>
          <p:nvPr>
            <p:ph type="sldNum" sz="quarter" idx="12"/>
          </p:nvPr>
        </p:nvSpPr>
        <p:spPr/>
        <p:txBody>
          <a:bodyPr/>
          <a:lstStyle/>
          <a:p>
            <a:fld id="{7F92085F-028F-4E40-845E-51446ACBC3A1}" type="slidenum">
              <a:rPr lang="en-PH" smtClean="0"/>
              <a:t>19</a:t>
            </a:fld>
            <a:endParaRPr lang="en-PH"/>
          </a:p>
        </p:txBody>
      </p:sp>
    </p:spTree>
    <p:extLst>
      <p:ext uri="{BB962C8B-B14F-4D97-AF65-F5344CB8AC3E}">
        <p14:creationId xmlns:p14="http://schemas.microsoft.com/office/powerpoint/2010/main" val="518389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F8CD4BC-9FEB-4D7C-AD1C-8BE1DFA120C4}"/>
              </a:ext>
            </a:extLst>
          </p:cNvPr>
          <p:cNvSpPr/>
          <p:nvPr/>
        </p:nvSpPr>
        <p:spPr>
          <a:xfrm>
            <a:off x="0" y="1325880"/>
            <a:ext cx="12192000" cy="69494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2" name="Title 1">
            <a:extLst>
              <a:ext uri="{FF2B5EF4-FFF2-40B4-BE49-F238E27FC236}">
                <a16:creationId xmlns:a16="http://schemas.microsoft.com/office/drawing/2014/main" id="{3E1AFD06-E2ED-4E67-9167-3F429E5C05CC}"/>
              </a:ext>
            </a:extLst>
          </p:cNvPr>
          <p:cNvSpPr>
            <a:spLocks noGrp="1"/>
          </p:cNvSpPr>
          <p:nvPr>
            <p:ph type="ctrTitle"/>
          </p:nvPr>
        </p:nvSpPr>
        <p:spPr>
          <a:xfrm>
            <a:off x="775504" y="652272"/>
            <a:ext cx="10648709" cy="3629888"/>
          </a:xfrm>
        </p:spPr>
        <p:txBody>
          <a:bodyPr>
            <a:normAutofit/>
          </a:bodyPr>
          <a:lstStyle/>
          <a:p>
            <a:pPr algn="ctr"/>
            <a:r>
              <a:rPr lang="en-US" sz="4000" dirty="0"/>
              <a:t>Modelling the Economic Growth of the Philippines using Support Vector Machine and ARIMA Time Series Forecasting</a:t>
            </a:r>
            <a:endParaRPr lang="en-PH" sz="4000" dirty="0"/>
          </a:p>
        </p:txBody>
      </p:sp>
      <p:sp>
        <p:nvSpPr>
          <p:cNvPr id="3" name="Subtitle 2">
            <a:extLst>
              <a:ext uri="{FF2B5EF4-FFF2-40B4-BE49-F238E27FC236}">
                <a16:creationId xmlns:a16="http://schemas.microsoft.com/office/drawing/2014/main" id="{C30D84AF-3CF7-409A-9D7A-B9CD7D6BA53D}"/>
              </a:ext>
            </a:extLst>
          </p:cNvPr>
          <p:cNvSpPr>
            <a:spLocks noGrp="1"/>
          </p:cNvSpPr>
          <p:nvPr>
            <p:ph type="subTitle" idx="1"/>
          </p:nvPr>
        </p:nvSpPr>
        <p:spPr>
          <a:xfrm>
            <a:off x="1100051" y="4455620"/>
            <a:ext cx="10058400" cy="560517"/>
          </a:xfrm>
        </p:spPr>
        <p:txBody>
          <a:bodyPr/>
          <a:lstStyle/>
          <a:p>
            <a:pPr algn="ctr"/>
            <a:r>
              <a:rPr lang="en-PH" i="1" dirty="0">
                <a:solidFill>
                  <a:schemeClr val="accent1">
                    <a:lumMod val="50000"/>
                  </a:schemeClr>
                </a:solidFill>
                <a:latin typeface="Times New Roman" panose="02020603050405020304" pitchFamily="18" charset="0"/>
                <a:ea typeface="Arial" panose="020B0604020202020204" pitchFamily="34" charset="0"/>
              </a:rPr>
              <a:t>Systems analysis &amp; Quantitative Methods</a:t>
            </a:r>
            <a:endParaRPr lang="en-PH" dirty="0">
              <a:solidFill>
                <a:schemeClr val="accent1">
                  <a:lumMod val="50000"/>
                </a:schemeClr>
              </a:solidFill>
            </a:endParaRPr>
          </a:p>
        </p:txBody>
      </p:sp>
      <p:sp>
        <p:nvSpPr>
          <p:cNvPr id="9" name="TextBox 8">
            <a:extLst>
              <a:ext uri="{FF2B5EF4-FFF2-40B4-BE49-F238E27FC236}">
                <a16:creationId xmlns:a16="http://schemas.microsoft.com/office/drawing/2014/main" id="{9CE8135E-181E-4AAB-AB61-21C3CAE8C57A}"/>
              </a:ext>
            </a:extLst>
          </p:cNvPr>
          <p:cNvSpPr txBox="1"/>
          <p:nvPr/>
        </p:nvSpPr>
        <p:spPr>
          <a:xfrm>
            <a:off x="3823063" y="5488431"/>
            <a:ext cx="4545874" cy="646331"/>
          </a:xfrm>
          <a:prstGeom prst="rect">
            <a:avLst/>
          </a:prstGeom>
          <a:noFill/>
        </p:spPr>
        <p:txBody>
          <a:bodyPr wrap="square" rtlCol="0">
            <a:spAutoFit/>
          </a:bodyPr>
          <a:lstStyle/>
          <a:p>
            <a:pPr algn="ctr"/>
            <a:r>
              <a:rPr lang="en-PH" dirty="0"/>
              <a:t>Presented by:</a:t>
            </a:r>
          </a:p>
          <a:p>
            <a:pPr algn="ctr"/>
            <a:r>
              <a:rPr lang="en-PH" dirty="0"/>
              <a:t>Mark Anthony A. Cabanlit</a:t>
            </a:r>
          </a:p>
        </p:txBody>
      </p:sp>
      <p:sp>
        <p:nvSpPr>
          <p:cNvPr id="11" name="Slide Number Placeholder 10">
            <a:extLst>
              <a:ext uri="{FF2B5EF4-FFF2-40B4-BE49-F238E27FC236}">
                <a16:creationId xmlns:a16="http://schemas.microsoft.com/office/drawing/2014/main" id="{4D190AA0-8086-4A6A-A8ED-B32942C69592}"/>
              </a:ext>
            </a:extLst>
          </p:cNvPr>
          <p:cNvSpPr>
            <a:spLocks noGrp="1"/>
          </p:cNvSpPr>
          <p:nvPr>
            <p:ph type="sldNum" sz="quarter" idx="12"/>
          </p:nvPr>
        </p:nvSpPr>
        <p:spPr/>
        <p:txBody>
          <a:bodyPr/>
          <a:lstStyle/>
          <a:p>
            <a:fld id="{9F909BAD-3646-402D-AC30-3DBF86AA0FCB}" type="slidenum">
              <a:rPr lang="en-PH" smtClean="0"/>
              <a:t>2</a:t>
            </a:fld>
            <a:endParaRPr lang="en-PH"/>
          </a:p>
        </p:txBody>
      </p:sp>
      <p:pic>
        <p:nvPicPr>
          <p:cNvPr id="1026" name="Picture 2" descr="New York Times newspaper">
            <a:extLst>
              <a:ext uri="{FF2B5EF4-FFF2-40B4-BE49-F238E27FC236}">
                <a16:creationId xmlns:a16="http://schemas.microsoft.com/office/drawing/2014/main" id="{18D159F8-5539-4ACF-8FAD-63FA174CEF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395" b="28729"/>
          <a:stretch/>
        </p:blipFill>
        <p:spPr bwMode="auto">
          <a:xfrm>
            <a:off x="0" y="-1476654"/>
            <a:ext cx="12192000" cy="332401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B9BD3BC-C365-4128-A977-5D269783DE7D}"/>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Tree>
    <p:extLst>
      <p:ext uri="{BB962C8B-B14F-4D97-AF65-F5344CB8AC3E}">
        <p14:creationId xmlns:p14="http://schemas.microsoft.com/office/powerpoint/2010/main" val="2864416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10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A127B-DBDC-4A0B-9334-CF68DA6D2DC9}"/>
              </a:ext>
            </a:extLst>
          </p:cNvPr>
          <p:cNvSpPr>
            <a:spLocks noGrp="1"/>
          </p:cNvSpPr>
          <p:nvPr>
            <p:ph type="title"/>
          </p:nvPr>
        </p:nvSpPr>
        <p:spPr/>
        <p:txBody>
          <a:bodyPr/>
          <a:lstStyle/>
          <a:p>
            <a:r>
              <a:rPr lang="en-PH" dirty="0"/>
              <a:t>Auto ARIMA</a:t>
            </a:r>
          </a:p>
        </p:txBody>
      </p:sp>
      <p:sp>
        <p:nvSpPr>
          <p:cNvPr id="3" name="Content Placeholder 2">
            <a:extLst>
              <a:ext uri="{FF2B5EF4-FFF2-40B4-BE49-F238E27FC236}">
                <a16:creationId xmlns:a16="http://schemas.microsoft.com/office/drawing/2014/main" id="{09CFF02E-DA98-49E6-A107-18A42994D691}"/>
              </a:ext>
            </a:extLst>
          </p:cNvPr>
          <p:cNvSpPr>
            <a:spLocks noGrp="1"/>
          </p:cNvSpPr>
          <p:nvPr>
            <p:ph idx="1"/>
          </p:nvPr>
        </p:nvSpPr>
        <p:spPr>
          <a:xfrm>
            <a:off x="1097280" y="1845733"/>
            <a:ext cx="10058400" cy="3895309"/>
          </a:xfrm>
        </p:spPr>
        <p:txBody>
          <a:bodyPr>
            <a:normAutofit/>
          </a:bodyPr>
          <a:lstStyle/>
          <a:p>
            <a:pPr fontAlgn="base"/>
            <a:r>
              <a:rPr lang="en-US" dirty="0"/>
              <a:t>The parameters of the ARIMA model are defined as follows:</a:t>
            </a:r>
          </a:p>
          <a:p>
            <a:pPr fontAlgn="base"/>
            <a:r>
              <a:rPr lang="en-US" b="1" dirty="0"/>
              <a:t>p</a:t>
            </a:r>
            <a:r>
              <a:rPr lang="en-US" dirty="0"/>
              <a:t>: The number of lag observations included in the model, also called the lag order.</a:t>
            </a:r>
          </a:p>
          <a:p>
            <a:pPr fontAlgn="base"/>
            <a:r>
              <a:rPr lang="en-US" b="1" dirty="0"/>
              <a:t>d</a:t>
            </a:r>
            <a:r>
              <a:rPr lang="en-US" dirty="0"/>
              <a:t>: The number of times that the raw observations are differenced, also called the degree of differencing.</a:t>
            </a:r>
          </a:p>
          <a:p>
            <a:pPr fontAlgn="base"/>
            <a:r>
              <a:rPr lang="en-US" b="1" dirty="0"/>
              <a:t>q</a:t>
            </a:r>
            <a:r>
              <a:rPr lang="en-US" dirty="0"/>
              <a:t>: The size of the moving average window, also called the order of moving average.</a:t>
            </a:r>
          </a:p>
          <a:p>
            <a:pPr fontAlgn="base"/>
            <a:endParaRPr lang="en-US" dirty="0"/>
          </a:p>
          <a:p>
            <a:pPr fontAlgn="base"/>
            <a:r>
              <a:rPr lang="en-US" dirty="0"/>
              <a:t>Auto-</a:t>
            </a:r>
            <a:r>
              <a:rPr lang="en-US" dirty="0" err="1"/>
              <a:t>arima</a:t>
            </a:r>
            <a:r>
              <a:rPr lang="en-US" dirty="0"/>
              <a:t> generates a best fit values for (</a:t>
            </a:r>
            <a:r>
              <a:rPr lang="en-US" i="1" dirty="0" err="1"/>
              <a:t>p,d,q</a:t>
            </a:r>
            <a:r>
              <a:rPr lang="en-US" i="1" dirty="0"/>
              <a:t>).</a:t>
            </a:r>
            <a:endParaRPr lang="en-US" dirty="0"/>
          </a:p>
          <a:p>
            <a:endParaRPr lang="en-PH" dirty="0"/>
          </a:p>
        </p:txBody>
      </p:sp>
      <p:sp>
        <p:nvSpPr>
          <p:cNvPr id="4" name="Footer Placeholder 3">
            <a:extLst>
              <a:ext uri="{FF2B5EF4-FFF2-40B4-BE49-F238E27FC236}">
                <a16:creationId xmlns:a16="http://schemas.microsoft.com/office/drawing/2014/main" id="{52620884-D22A-46C9-BC29-D33347C386BB}"/>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3CD85947-B5A6-425A-8059-BEE40A46D382}"/>
              </a:ext>
            </a:extLst>
          </p:cNvPr>
          <p:cNvSpPr>
            <a:spLocks noGrp="1"/>
          </p:cNvSpPr>
          <p:nvPr>
            <p:ph type="sldNum" sz="quarter" idx="12"/>
          </p:nvPr>
        </p:nvSpPr>
        <p:spPr/>
        <p:txBody>
          <a:bodyPr/>
          <a:lstStyle/>
          <a:p>
            <a:fld id="{7F92085F-028F-4E40-845E-51446ACBC3A1}" type="slidenum">
              <a:rPr lang="en-PH" smtClean="0"/>
              <a:t>20</a:t>
            </a:fld>
            <a:endParaRPr lang="en-PH"/>
          </a:p>
        </p:txBody>
      </p:sp>
    </p:spTree>
    <p:extLst>
      <p:ext uri="{BB962C8B-B14F-4D97-AF65-F5344CB8AC3E}">
        <p14:creationId xmlns:p14="http://schemas.microsoft.com/office/powerpoint/2010/main" val="718420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763D6E-32C7-4FA8-94F4-3774FC9CB269}"/>
              </a:ext>
            </a:extLst>
          </p:cNvPr>
          <p:cNvSpPr>
            <a:spLocks noGrp="1"/>
          </p:cNvSpPr>
          <p:nvPr>
            <p:ph type="title"/>
          </p:nvPr>
        </p:nvSpPr>
        <p:spPr/>
        <p:txBody>
          <a:bodyPr/>
          <a:lstStyle/>
          <a:p>
            <a:pPr algn="ctr"/>
            <a:r>
              <a:rPr lang="en-PH" dirty="0"/>
              <a:t>Results and Discussion</a:t>
            </a:r>
          </a:p>
        </p:txBody>
      </p:sp>
      <p:sp>
        <p:nvSpPr>
          <p:cNvPr id="8" name="Text Placeholder 7">
            <a:extLst>
              <a:ext uri="{FF2B5EF4-FFF2-40B4-BE49-F238E27FC236}">
                <a16:creationId xmlns:a16="http://schemas.microsoft.com/office/drawing/2014/main" id="{51595C3E-B303-4A71-B9A6-4117BE9520E9}"/>
              </a:ext>
            </a:extLst>
          </p:cNvPr>
          <p:cNvSpPr>
            <a:spLocks noGrp="1"/>
          </p:cNvSpPr>
          <p:nvPr>
            <p:ph type="body" sz="half" idx="2"/>
          </p:nvPr>
        </p:nvSpPr>
        <p:spPr/>
        <p:txBody>
          <a:bodyPr/>
          <a:lstStyle/>
          <a:p>
            <a:pPr algn="ctr"/>
            <a:r>
              <a:rPr lang="en-PH" dirty="0"/>
              <a:t>Support Vector Machine, Time Series Forecasting and Prediction</a:t>
            </a:r>
          </a:p>
        </p:txBody>
      </p:sp>
      <p:sp>
        <p:nvSpPr>
          <p:cNvPr id="4" name="Footer Placeholder 3">
            <a:extLst>
              <a:ext uri="{FF2B5EF4-FFF2-40B4-BE49-F238E27FC236}">
                <a16:creationId xmlns:a16="http://schemas.microsoft.com/office/drawing/2014/main" id="{0BF681BC-6C96-4858-99DC-E337E99594E5}"/>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6AD09DDD-4A7A-4463-9DF9-9C7AD7782F72}"/>
              </a:ext>
            </a:extLst>
          </p:cNvPr>
          <p:cNvSpPr>
            <a:spLocks noGrp="1"/>
          </p:cNvSpPr>
          <p:nvPr>
            <p:ph type="sldNum" sz="quarter" idx="12"/>
          </p:nvPr>
        </p:nvSpPr>
        <p:spPr/>
        <p:txBody>
          <a:bodyPr/>
          <a:lstStyle/>
          <a:p>
            <a:fld id="{7F92085F-028F-4E40-845E-51446ACBC3A1}" type="slidenum">
              <a:rPr lang="en-PH" smtClean="0"/>
              <a:t>21</a:t>
            </a:fld>
            <a:endParaRPr lang="en-PH"/>
          </a:p>
        </p:txBody>
      </p:sp>
      <p:pic>
        <p:nvPicPr>
          <p:cNvPr id="9" name="Picture Placeholder 8">
            <a:extLst>
              <a:ext uri="{FF2B5EF4-FFF2-40B4-BE49-F238E27FC236}">
                <a16:creationId xmlns:a16="http://schemas.microsoft.com/office/drawing/2014/main" id="{D72CFCDE-3CC0-4456-857E-DE809DB82FA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9766" b="19766"/>
          <a:stretch>
            <a:fillRect/>
          </a:stretch>
        </p:blipFill>
        <p:spPr/>
      </p:pic>
    </p:spTree>
    <p:extLst>
      <p:ext uri="{BB962C8B-B14F-4D97-AF65-F5344CB8AC3E}">
        <p14:creationId xmlns:p14="http://schemas.microsoft.com/office/powerpoint/2010/main" val="110323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B8F7-E101-42C1-8EE0-32A56B19EB62}"/>
              </a:ext>
            </a:extLst>
          </p:cNvPr>
          <p:cNvSpPr>
            <a:spLocks noGrp="1"/>
          </p:cNvSpPr>
          <p:nvPr>
            <p:ph type="title"/>
          </p:nvPr>
        </p:nvSpPr>
        <p:spPr/>
        <p:txBody>
          <a:bodyPr/>
          <a:lstStyle/>
          <a:p>
            <a:r>
              <a:rPr lang="en-PH" dirty="0"/>
              <a:t>Support Vector Machine</a:t>
            </a:r>
          </a:p>
        </p:txBody>
      </p:sp>
      <p:pic>
        <p:nvPicPr>
          <p:cNvPr id="6" name="Content Placeholder 5">
            <a:extLst>
              <a:ext uri="{FF2B5EF4-FFF2-40B4-BE49-F238E27FC236}">
                <a16:creationId xmlns:a16="http://schemas.microsoft.com/office/drawing/2014/main" id="{5A4B7E2E-0658-4E4B-8B6F-D6B1A56E391B}"/>
              </a:ext>
            </a:extLst>
          </p:cNvPr>
          <p:cNvPicPr>
            <a:picLocks noGrp="1" noChangeAspect="1"/>
          </p:cNvPicPr>
          <p:nvPr>
            <p:ph idx="1"/>
          </p:nvPr>
        </p:nvPicPr>
        <p:blipFill rotWithShape="1">
          <a:blip r:embed="rId2">
            <a:duotone>
              <a:schemeClr val="accent2">
                <a:shade val="45000"/>
                <a:satMod val="135000"/>
              </a:schemeClr>
              <a:prstClr val="white"/>
            </a:duotone>
          </a:blip>
          <a:srcRect t="7184"/>
          <a:stretch/>
        </p:blipFill>
        <p:spPr>
          <a:xfrm>
            <a:off x="1537978" y="1879718"/>
            <a:ext cx="9116044" cy="4437709"/>
          </a:xfrm>
          <a:prstGeom prst="rect">
            <a:avLst/>
          </a:prstGeom>
        </p:spPr>
      </p:pic>
      <p:sp>
        <p:nvSpPr>
          <p:cNvPr id="4" name="Footer Placeholder 3">
            <a:extLst>
              <a:ext uri="{FF2B5EF4-FFF2-40B4-BE49-F238E27FC236}">
                <a16:creationId xmlns:a16="http://schemas.microsoft.com/office/drawing/2014/main" id="{287315BA-A5DF-4614-B003-D1481857FA0B}"/>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6BC272E8-E622-4B94-B590-B4E46E5B6270}"/>
              </a:ext>
            </a:extLst>
          </p:cNvPr>
          <p:cNvSpPr>
            <a:spLocks noGrp="1"/>
          </p:cNvSpPr>
          <p:nvPr>
            <p:ph type="sldNum" sz="quarter" idx="12"/>
          </p:nvPr>
        </p:nvSpPr>
        <p:spPr/>
        <p:txBody>
          <a:bodyPr/>
          <a:lstStyle/>
          <a:p>
            <a:fld id="{7F92085F-028F-4E40-845E-51446ACBC3A1}" type="slidenum">
              <a:rPr lang="en-PH" smtClean="0"/>
              <a:t>22</a:t>
            </a:fld>
            <a:endParaRPr lang="en-PH"/>
          </a:p>
        </p:txBody>
      </p:sp>
    </p:spTree>
    <p:extLst>
      <p:ext uri="{BB962C8B-B14F-4D97-AF65-F5344CB8AC3E}">
        <p14:creationId xmlns:p14="http://schemas.microsoft.com/office/powerpoint/2010/main" val="19697006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27FA6-82F7-4AB8-9645-51BE9BBD7DC2}"/>
              </a:ext>
            </a:extLst>
          </p:cNvPr>
          <p:cNvSpPr>
            <a:spLocks noGrp="1"/>
          </p:cNvSpPr>
          <p:nvPr>
            <p:ph type="title"/>
          </p:nvPr>
        </p:nvSpPr>
        <p:spPr/>
        <p:txBody>
          <a:bodyPr/>
          <a:lstStyle/>
          <a:p>
            <a:r>
              <a:rPr lang="en-PH" dirty="0"/>
              <a:t>Support Vector Machine</a:t>
            </a:r>
          </a:p>
        </p:txBody>
      </p:sp>
      <p:pic>
        <p:nvPicPr>
          <p:cNvPr id="6" name="Content Placeholder 5">
            <a:extLst>
              <a:ext uri="{FF2B5EF4-FFF2-40B4-BE49-F238E27FC236}">
                <a16:creationId xmlns:a16="http://schemas.microsoft.com/office/drawing/2014/main" id="{92CA80D4-A985-4DEE-95AC-E9A292A07BD4}"/>
              </a:ext>
            </a:extLst>
          </p:cNvPr>
          <p:cNvPicPr>
            <a:picLocks noGrp="1" noChangeAspect="1"/>
          </p:cNvPicPr>
          <p:nvPr>
            <p:ph idx="1"/>
          </p:nvPr>
        </p:nvPicPr>
        <p:blipFill rotWithShape="1">
          <a:blip r:embed="rId3"/>
          <a:srcRect r="3178"/>
          <a:stretch/>
        </p:blipFill>
        <p:spPr>
          <a:xfrm>
            <a:off x="702198" y="1783660"/>
            <a:ext cx="6555129" cy="2161536"/>
          </a:xfrm>
          <a:prstGeom prst="rect">
            <a:avLst/>
          </a:prstGeom>
          <a:ln>
            <a:solidFill>
              <a:schemeClr val="accent2"/>
            </a:solidFill>
          </a:ln>
        </p:spPr>
      </p:pic>
      <p:sp>
        <p:nvSpPr>
          <p:cNvPr id="4" name="Footer Placeholder 3">
            <a:extLst>
              <a:ext uri="{FF2B5EF4-FFF2-40B4-BE49-F238E27FC236}">
                <a16:creationId xmlns:a16="http://schemas.microsoft.com/office/drawing/2014/main" id="{5A1A9444-3D18-4123-B881-E95986347FD1}"/>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8876CEC7-B23E-46D4-A5DE-79D97BE95005}"/>
              </a:ext>
            </a:extLst>
          </p:cNvPr>
          <p:cNvSpPr>
            <a:spLocks noGrp="1"/>
          </p:cNvSpPr>
          <p:nvPr>
            <p:ph type="sldNum" sz="quarter" idx="12"/>
          </p:nvPr>
        </p:nvSpPr>
        <p:spPr/>
        <p:txBody>
          <a:bodyPr/>
          <a:lstStyle/>
          <a:p>
            <a:fld id="{7F92085F-028F-4E40-845E-51446ACBC3A1}" type="slidenum">
              <a:rPr lang="en-PH" smtClean="0"/>
              <a:t>23</a:t>
            </a:fld>
            <a:endParaRPr lang="en-PH"/>
          </a:p>
        </p:txBody>
      </p:sp>
      <p:sp>
        <p:nvSpPr>
          <p:cNvPr id="7" name="Rectangle 6">
            <a:extLst>
              <a:ext uri="{FF2B5EF4-FFF2-40B4-BE49-F238E27FC236}">
                <a16:creationId xmlns:a16="http://schemas.microsoft.com/office/drawing/2014/main" id="{EB743F5E-6097-417C-BA28-B38AED84AF78}"/>
              </a:ext>
            </a:extLst>
          </p:cNvPr>
          <p:cNvSpPr/>
          <p:nvPr/>
        </p:nvSpPr>
        <p:spPr>
          <a:xfrm>
            <a:off x="638537" y="3991496"/>
            <a:ext cx="6682450" cy="2585323"/>
          </a:xfrm>
          <a:prstGeom prst="rect">
            <a:avLst/>
          </a:prstGeom>
        </p:spPr>
        <p:txBody>
          <a:bodyPr wrap="square">
            <a:spAutoFit/>
          </a:bodyPr>
          <a:lstStyle/>
          <a:p>
            <a:pPr marL="342900" indent="-342900">
              <a:buFont typeface="Arial" panose="020B0604020202020204" pitchFamily="34" charset="0"/>
              <a:buChar char="•"/>
            </a:pPr>
            <a:r>
              <a:rPr lang="en-US" dirty="0">
                <a:solidFill>
                  <a:schemeClr val="tx1">
                    <a:lumMod val="75000"/>
                    <a:lumOff val="25000"/>
                  </a:schemeClr>
                </a:solidFill>
              </a:rPr>
              <a:t>EPS-Regression - are used for regression problems, where you want to predict a continuous number say housing price. </a:t>
            </a:r>
          </a:p>
          <a:p>
            <a:pPr marL="342900" indent="-342900">
              <a:buFont typeface="Arial" panose="020B0604020202020204" pitchFamily="34" charset="0"/>
              <a:buChar char="•"/>
            </a:pPr>
            <a:r>
              <a:rPr lang="en-PH" dirty="0">
                <a:solidFill>
                  <a:schemeClr val="tx1">
                    <a:lumMod val="75000"/>
                    <a:lumOff val="25000"/>
                  </a:schemeClr>
                </a:solidFill>
              </a:rPr>
              <a:t>Kernel - used in training and predicting.</a:t>
            </a:r>
          </a:p>
          <a:p>
            <a:pPr marL="1076325" indent="-342900">
              <a:buFont typeface="Wingdings" panose="05000000000000000000" pitchFamily="2" charset="2"/>
              <a:buChar char="§"/>
            </a:pPr>
            <a:r>
              <a:rPr lang="en-PH" dirty="0" err="1">
                <a:solidFill>
                  <a:schemeClr val="tx1">
                    <a:lumMod val="75000"/>
                    <a:lumOff val="25000"/>
                  </a:schemeClr>
                </a:solidFill>
              </a:rPr>
              <a:t>linear:u</a:t>
            </a:r>
            <a:r>
              <a:rPr lang="en-PH" dirty="0">
                <a:solidFill>
                  <a:schemeClr val="tx1">
                    <a:lumMod val="75000"/>
                    <a:lumOff val="25000"/>
                  </a:schemeClr>
                </a:solidFill>
              </a:rPr>
              <a:t>'*v</a:t>
            </a:r>
          </a:p>
          <a:p>
            <a:pPr marL="1076325" indent="-342900">
              <a:buFont typeface="Wingdings" panose="05000000000000000000" pitchFamily="2" charset="2"/>
              <a:buChar char="§"/>
            </a:pPr>
            <a:r>
              <a:rPr lang="en-PH" dirty="0">
                <a:solidFill>
                  <a:schemeClr val="tx1">
                    <a:lumMod val="75000"/>
                    <a:lumOff val="25000"/>
                  </a:schemeClr>
                </a:solidFill>
              </a:rPr>
              <a:t>polynomial:(gamma*u'*v + coef0)^degree</a:t>
            </a:r>
          </a:p>
          <a:p>
            <a:pPr marL="1076325" indent="-342900">
              <a:buFont typeface="Wingdings" panose="05000000000000000000" pitchFamily="2" charset="2"/>
              <a:buChar char="§"/>
            </a:pPr>
            <a:r>
              <a:rPr lang="en-PH" dirty="0">
                <a:solidFill>
                  <a:schemeClr val="tx1">
                    <a:lumMod val="75000"/>
                    <a:lumOff val="25000"/>
                  </a:schemeClr>
                </a:solidFill>
              </a:rPr>
              <a:t>radial basis: exp(-gamma*|u-v|^2)</a:t>
            </a:r>
          </a:p>
          <a:p>
            <a:pPr marL="1076325" indent="-342900">
              <a:buFont typeface="Wingdings" panose="05000000000000000000" pitchFamily="2" charset="2"/>
              <a:buChar char="§"/>
            </a:pPr>
            <a:r>
              <a:rPr lang="en-PH" dirty="0" err="1">
                <a:solidFill>
                  <a:schemeClr val="tx1">
                    <a:lumMod val="75000"/>
                    <a:lumOff val="25000"/>
                  </a:schemeClr>
                </a:solidFill>
              </a:rPr>
              <a:t>sigmoid:tanh</a:t>
            </a:r>
            <a:r>
              <a:rPr lang="en-PH" dirty="0">
                <a:solidFill>
                  <a:schemeClr val="tx1">
                    <a:lumMod val="75000"/>
                    <a:lumOff val="25000"/>
                  </a:schemeClr>
                </a:solidFill>
              </a:rPr>
              <a:t>(gamma*u'*v + coef0)</a:t>
            </a:r>
          </a:p>
          <a:p>
            <a:endParaRPr lang="en-PH" dirty="0">
              <a:latin typeface="Abadi" panose="020B0604020202020204" pitchFamily="34" charset="0"/>
            </a:endParaRPr>
          </a:p>
        </p:txBody>
      </p:sp>
      <p:pic>
        <p:nvPicPr>
          <p:cNvPr id="9" name="Picture 8">
            <a:extLst>
              <a:ext uri="{FF2B5EF4-FFF2-40B4-BE49-F238E27FC236}">
                <a16:creationId xmlns:a16="http://schemas.microsoft.com/office/drawing/2014/main" id="{80022B8E-BF2E-4BB3-A756-F94229076177}"/>
              </a:ext>
            </a:extLst>
          </p:cNvPr>
          <p:cNvPicPr>
            <a:picLocks noChangeAspect="1"/>
          </p:cNvPicPr>
          <p:nvPr/>
        </p:nvPicPr>
        <p:blipFill>
          <a:blip r:embed="rId4"/>
          <a:stretch>
            <a:fillRect/>
          </a:stretch>
        </p:blipFill>
        <p:spPr>
          <a:xfrm>
            <a:off x="7496515" y="1769939"/>
            <a:ext cx="3993287" cy="4350514"/>
          </a:xfrm>
          <a:prstGeom prst="rect">
            <a:avLst/>
          </a:prstGeom>
        </p:spPr>
      </p:pic>
    </p:spTree>
    <p:extLst>
      <p:ext uri="{BB962C8B-B14F-4D97-AF65-F5344CB8AC3E}">
        <p14:creationId xmlns:p14="http://schemas.microsoft.com/office/powerpoint/2010/main" val="51027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5302D-8636-4797-97DB-6DE132DFE7C6}"/>
              </a:ext>
            </a:extLst>
          </p:cNvPr>
          <p:cNvSpPr>
            <a:spLocks noGrp="1"/>
          </p:cNvSpPr>
          <p:nvPr>
            <p:ph type="title"/>
          </p:nvPr>
        </p:nvSpPr>
        <p:spPr/>
        <p:txBody>
          <a:bodyPr/>
          <a:lstStyle/>
          <a:p>
            <a:r>
              <a:rPr lang="en-PH" dirty="0"/>
              <a:t>ARIMA</a:t>
            </a:r>
          </a:p>
        </p:txBody>
      </p:sp>
      <p:pic>
        <p:nvPicPr>
          <p:cNvPr id="7" name="Content Placeholder 6">
            <a:extLst>
              <a:ext uri="{FF2B5EF4-FFF2-40B4-BE49-F238E27FC236}">
                <a16:creationId xmlns:a16="http://schemas.microsoft.com/office/drawing/2014/main" id="{C8267E1B-EA72-46BD-8667-CCEE67397D8A}"/>
              </a:ext>
            </a:extLst>
          </p:cNvPr>
          <p:cNvPicPr>
            <a:picLocks noGrp="1" noChangeAspect="1"/>
          </p:cNvPicPr>
          <p:nvPr>
            <p:ph idx="1"/>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13185" y="769731"/>
            <a:ext cx="8148056" cy="4933277"/>
          </a:xfrm>
        </p:spPr>
      </p:pic>
      <p:sp>
        <p:nvSpPr>
          <p:cNvPr id="8" name="Text Placeholder 7">
            <a:extLst>
              <a:ext uri="{FF2B5EF4-FFF2-40B4-BE49-F238E27FC236}">
                <a16:creationId xmlns:a16="http://schemas.microsoft.com/office/drawing/2014/main" id="{F9FB90A9-2FA8-409C-8518-28993EDEE0AD}"/>
              </a:ext>
            </a:extLst>
          </p:cNvPr>
          <p:cNvSpPr>
            <a:spLocks noGrp="1"/>
          </p:cNvSpPr>
          <p:nvPr>
            <p:ph type="body" sz="half" idx="2"/>
          </p:nvPr>
        </p:nvSpPr>
        <p:spPr/>
        <p:txBody>
          <a:bodyPr/>
          <a:lstStyle/>
          <a:p>
            <a:r>
              <a:rPr lang="en-PH" dirty="0"/>
              <a:t>Inflation Rate</a:t>
            </a:r>
          </a:p>
        </p:txBody>
      </p:sp>
      <p:sp>
        <p:nvSpPr>
          <p:cNvPr id="4" name="Footer Placeholder 3">
            <a:extLst>
              <a:ext uri="{FF2B5EF4-FFF2-40B4-BE49-F238E27FC236}">
                <a16:creationId xmlns:a16="http://schemas.microsoft.com/office/drawing/2014/main" id="{08AF376A-2E0E-4096-B1D7-215860E8D965}"/>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03DC93AA-53CD-4928-99FA-E0EA24F51C00}"/>
              </a:ext>
            </a:extLst>
          </p:cNvPr>
          <p:cNvSpPr>
            <a:spLocks noGrp="1"/>
          </p:cNvSpPr>
          <p:nvPr>
            <p:ph type="sldNum" sz="quarter" idx="12"/>
          </p:nvPr>
        </p:nvSpPr>
        <p:spPr/>
        <p:txBody>
          <a:bodyPr/>
          <a:lstStyle/>
          <a:p>
            <a:fld id="{7F92085F-028F-4E40-845E-51446ACBC3A1}" type="slidenum">
              <a:rPr lang="en-PH" smtClean="0"/>
              <a:t>24</a:t>
            </a:fld>
            <a:endParaRPr lang="en-PH"/>
          </a:p>
        </p:txBody>
      </p:sp>
    </p:spTree>
    <p:extLst>
      <p:ext uri="{BB962C8B-B14F-4D97-AF65-F5344CB8AC3E}">
        <p14:creationId xmlns:p14="http://schemas.microsoft.com/office/powerpoint/2010/main" val="1505300884"/>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United States of America</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10"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25</a:t>
            </a:fld>
            <a:endParaRPr lang="en-PH"/>
          </a:p>
        </p:txBody>
      </p:sp>
      <p:pic>
        <p:nvPicPr>
          <p:cNvPr id="11" name="Picture 2" descr="Flag of United States">
            <a:extLst>
              <a:ext uri="{FF2B5EF4-FFF2-40B4-BE49-F238E27FC236}">
                <a16:creationId xmlns:a16="http://schemas.microsoft.com/office/drawing/2014/main" id="{3A2D90FB-C326-4511-B6F9-F98D6730EFA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17317"/>
          <a:stretch/>
        </p:blipFill>
        <p:spPr bwMode="auto">
          <a:xfrm>
            <a:off x="457200" y="2926080"/>
            <a:ext cx="1981140"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81728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Hong Kong</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09"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26</a:t>
            </a:fld>
            <a:endParaRPr lang="en-PH"/>
          </a:p>
        </p:txBody>
      </p:sp>
      <p:pic>
        <p:nvPicPr>
          <p:cNvPr id="11" name="Picture 2">
            <a:extLst>
              <a:ext uri="{FF2B5EF4-FFF2-40B4-BE49-F238E27FC236}">
                <a16:creationId xmlns:a16="http://schemas.microsoft.com/office/drawing/2014/main" id="{3A2D90FB-C326-4511-B6F9-F98D6730E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9875" y="2926080"/>
            <a:ext cx="1875789"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4084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Japan</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09"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27</a:t>
            </a:fld>
            <a:endParaRPr lang="en-PH"/>
          </a:p>
        </p:txBody>
      </p:sp>
      <p:pic>
        <p:nvPicPr>
          <p:cNvPr id="11" name="Picture 2">
            <a:extLst>
              <a:ext uri="{FF2B5EF4-FFF2-40B4-BE49-F238E27FC236}">
                <a16:creationId xmlns:a16="http://schemas.microsoft.com/office/drawing/2014/main" id="{3A2D90FB-C326-4511-B6F9-F98D6730E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7997" y="2926080"/>
            <a:ext cx="189954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1288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China</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09"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28</a:t>
            </a:fld>
            <a:endParaRPr lang="en-PH"/>
          </a:p>
        </p:txBody>
      </p:sp>
      <p:pic>
        <p:nvPicPr>
          <p:cNvPr id="11" name="Picture 2">
            <a:extLst>
              <a:ext uri="{FF2B5EF4-FFF2-40B4-BE49-F238E27FC236}">
                <a16:creationId xmlns:a16="http://schemas.microsoft.com/office/drawing/2014/main" id="{3A2D90FB-C326-4511-B6F9-F98D6730E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770" y="2926080"/>
            <a:ext cx="1890000"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0568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Singapore</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09"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29</a:t>
            </a:fld>
            <a:endParaRPr lang="en-PH"/>
          </a:p>
        </p:txBody>
      </p:sp>
      <p:pic>
        <p:nvPicPr>
          <p:cNvPr id="11" name="Picture 2">
            <a:extLst>
              <a:ext uri="{FF2B5EF4-FFF2-40B4-BE49-F238E27FC236}">
                <a16:creationId xmlns:a16="http://schemas.microsoft.com/office/drawing/2014/main" id="{3A2D90FB-C326-4511-B6F9-F98D6730E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9876" y="2926080"/>
            <a:ext cx="1875788"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670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6B91C-66B9-4BD1-A826-518E061D9E3A}"/>
              </a:ext>
            </a:extLst>
          </p:cNvPr>
          <p:cNvSpPr>
            <a:spLocks noGrp="1"/>
          </p:cNvSpPr>
          <p:nvPr>
            <p:ph type="title"/>
          </p:nvPr>
        </p:nvSpPr>
        <p:spPr/>
        <p:txBody>
          <a:bodyPr/>
          <a:lstStyle/>
          <a:p>
            <a:r>
              <a:rPr lang="en-PH" dirty="0"/>
              <a:t>Contents</a:t>
            </a:r>
          </a:p>
        </p:txBody>
      </p:sp>
      <p:sp>
        <p:nvSpPr>
          <p:cNvPr id="4" name="Footer Placeholder 3">
            <a:extLst>
              <a:ext uri="{FF2B5EF4-FFF2-40B4-BE49-F238E27FC236}">
                <a16:creationId xmlns:a16="http://schemas.microsoft.com/office/drawing/2014/main" id="{459A48A7-F3FB-4806-BE83-A9F7D2840819}"/>
              </a:ext>
            </a:extLst>
          </p:cNvPr>
          <p:cNvSpPr>
            <a:spLocks noGrp="1"/>
          </p:cNvSpPr>
          <p:nvPr>
            <p:ph type="ftr" sz="quarter" idx="11"/>
          </p:nvPr>
        </p:nvSpPr>
        <p:spPr/>
        <p:txBody>
          <a:bodyPr/>
          <a:lstStyle/>
          <a:p>
            <a:r>
              <a:rPr lang="en-US"/>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6049E175-4CC1-4C69-904C-754603A4FDC9}"/>
              </a:ext>
            </a:extLst>
          </p:cNvPr>
          <p:cNvSpPr>
            <a:spLocks noGrp="1"/>
          </p:cNvSpPr>
          <p:nvPr>
            <p:ph type="sldNum" sz="quarter" idx="12"/>
          </p:nvPr>
        </p:nvSpPr>
        <p:spPr/>
        <p:txBody>
          <a:bodyPr/>
          <a:lstStyle/>
          <a:p>
            <a:fld id="{9F909BAD-3646-402D-AC30-3DBF86AA0FCB}" type="slidenum">
              <a:rPr lang="en-PH" smtClean="0"/>
              <a:t>3</a:t>
            </a:fld>
            <a:endParaRPr lang="en-PH"/>
          </a:p>
        </p:txBody>
      </p:sp>
      <p:sp>
        <p:nvSpPr>
          <p:cNvPr id="9" name="TextBox 8">
            <a:extLst>
              <a:ext uri="{FF2B5EF4-FFF2-40B4-BE49-F238E27FC236}">
                <a16:creationId xmlns:a16="http://schemas.microsoft.com/office/drawing/2014/main" id="{98ED27B6-4641-485C-A5FC-AEBC94F26528}"/>
              </a:ext>
            </a:extLst>
          </p:cNvPr>
          <p:cNvSpPr txBox="1"/>
          <p:nvPr/>
        </p:nvSpPr>
        <p:spPr>
          <a:xfrm>
            <a:off x="5187635" y="2539889"/>
            <a:ext cx="5329646" cy="369332"/>
          </a:xfrm>
          <a:prstGeom prst="rect">
            <a:avLst/>
          </a:prstGeom>
          <a:noFill/>
        </p:spPr>
        <p:txBody>
          <a:bodyPr wrap="square" rtlCol="0">
            <a:spAutoFit/>
          </a:bodyPr>
          <a:lstStyle/>
          <a:p>
            <a:pPr marL="342900" indent="-342900">
              <a:buAutoNum type="arabicPeriod"/>
            </a:pPr>
            <a:r>
              <a:rPr lang="en-PH" dirty="0"/>
              <a:t>Introduction</a:t>
            </a:r>
          </a:p>
        </p:txBody>
      </p:sp>
      <p:sp>
        <p:nvSpPr>
          <p:cNvPr id="10" name="TextBox 9">
            <a:extLst>
              <a:ext uri="{FF2B5EF4-FFF2-40B4-BE49-F238E27FC236}">
                <a16:creationId xmlns:a16="http://schemas.microsoft.com/office/drawing/2014/main" id="{81DC7E8C-B520-4EA2-86C2-E4B3F35A85A3}"/>
              </a:ext>
            </a:extLst>
          </p:cNvPr>
          <p:cNvSpPr txBox="1"/>
          <p:nvPr/>
        </p:nvSpPr>
        <p:spPr>
          <a:xfrm>
            <a:off x="5695405" y="3192144"/>
            <a:ext cx="5329646" cy="369332"/>
          </a:xfrm>
          <a:prstGeom prst="rect">
            <a:avLst/>
          </a:prstGeom>
          <a:noFill/>
        </p:spPr>
        <p:txBody>
          <a:bodyPr wrap="square" rtlCol="0">
            <a:spAutoFit/>
          </a:bodyPr>
          <a:lstStyle/>
          <a:p>
            <a:r>
              <a:rPr lang="en-PH" dirty="0"/>
              <a:t>2. Methods</a:t>
            </a:r>
          </a:p>
        </p:txBody>
      </p:sp>
      <p:sp>
        <p:nvSpPr>
          <p:cNvPr id="11" name="TextBox 10">
            <a:extLst>
              <a:ext uri="{FF2B5EF4-FFF2-40B4-BE49-F238E27FC236}">
                <a16:creationId xmlns:a16="http://schemas.microsoft.com/office/drawing/2014/main" id="{E1969B39-3EB4-44B6-ABDF-AF4BD497A378}"/>
              </a:ext>
            </a:extLst>
          </p:cNvPr>
          <p:cNvSpPr txBox="1"/>
          <p:nvPr/>
        </p:nvSpPr>
        <p:spPr>
          <a:xfrm>
            <a:off x="6096000" y="3931274"/>
            <a:ext cx="5329646" cy="646331"/>
          </a:xfrm>
          <a:prstGeom prst="rect">
            <a:avLst/>
          </a:prstGeom>
          <a:noFill/>
        </p:spPr>
        <p:txBody>
          <a:bodyPr wrap="square" rtlCol="0">
            <a:spAutoFit/>
          </a:bodyPr>
          <a:lstStyle/>
          <a:p>
            <a:r>
              <a:rPr lang="en-PH" dirty="0"/>
              <a:t>3. Results and Discussion</a:t>
            </a:r>
          </a:p>
          <a:p>
            <a:endParaRPr lang="en-PH" dirty="0"/>
          </a:p>
        </p:txBody>
      </p:sp>
      <p:sp>
        <p:nvSpPr>
          <p:cNvPr id="12" name="TextBox 11">
            <a:extLst>
              <a:ext uri="{FF2B5EF4-FFF2-40B4-BE49-F238E27FC236}">
                <a16:creationId xmlns:a16="http://schemas.microsoft.com/office/drawing/2014/main" id="{C2789682-2769-48CE-8EDA-677610414D67}"/>
              </a:ext>
            </a:extLst>
          </p:cNvPr>
          <p:cNvSpPr txBox="1"/>
          <p:nvPr/>
        </p:nvSpPr>
        <p:spPr>
          <a:xfrm>
            <a:off x="6603441" y="4737860"/>
            <a:ext cx="5329646" cy="369332"/>
          </a:xfrm>
          <a:prstGeom prst="rect">
            <a:avLst/>
          </a:prstGeom>
          <a:noFill/>
        </p:spPr>
        <p:txBody>
          <a:bodyPr wrap="square" rtlCol="0">
            <a:spAutoFit/>
          </a:bodyPr>
          <a:lstStyle/>
          <a:p>
            <a:r>
              <a:rPr lang="en-PH" dirty="0"/>
              <a:t>4. Conclusion</a:t>
            </a:r>
          </a:p>
        </p:txBody>
      </p:sp>
      <p:pic>
        <p:nvPicPr>
          <p:cNvPr id="14" name="Picture 2" descr="New York Times newspaper">
            <a:extLst>
              <a:ext uri="{FF2B5EF4-FFF2-40B4-BE49-F238E27FC236}">
                <a16:creationId xmlns:a16="http://schemas.microsoft.com/office/drawing/2014/main" id="{066334C9-0076-46CE-BD59-FF76FC36F2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2381"/>
          <a:stretch/>
        </p:blipFill>
        <p:spPr bwMode="auto">
          <a:xfrm>
            <a:off x="-2999196" y="1737360"/>
            <a:ext cx="10192476" cy="4596961"/>
          </a:xfrm>
          <a:prstGeom prst="trapezoid">
            <a:avLst>
              <a:gd name="adj" fmla="val 6179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999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Germany</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09"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30</a:t>
            </a:fld>
            <a:endParaRPr lang="en-PH"/>
          </a:p>
        </p:txBody>
      </p:sp>
      <p:pic>
        <p:nvPicPr>
          <p:cNvPr id="11" name="Picture 2">
            <a:extLst>
              <a:ext uri="{FF2B5EF4-FFF2-40B4-BE49-F238E27FC236}">
                <a16:creationId xmlns:a16="http://schemas.microsoft.com/office/drawing/2014/main" id="{3A2D90FB-C326-4511-B6F9-F98D6730E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0" y="2964428"/>
            <a:ext cx="1981140" cy="1183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6514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Thailand</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09"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31</a:t>
            </a:fld>
            <a:endParaRPr lang="en-PH"/>
          </a:p>
        </p:txBody>
      </p:sp>
      <p:pic>
        <p:nvPicPr>
          <p:cNvPr id="11" name="Picture 2">
            <a:extLst>
              <a:ext uri="{FF2B5EF4-FFF2-40B4-BE49-F238E27FC236}">
                <a16:creationId xmlns:a16="http://schemas.microsoft.com/office/drawing/2014/main" id="{3A2D90FB-C326-4511-B6F9-F98D6730E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770" y="2926080"/>
            <a:ext cx="1890000"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159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Korea</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09"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32</a:t>
            </a:fld>
            <a:endParaRPr lang="en-PH"/>
          </a:p>
        </p:txBody>
      </p:sp>
      <p:pic>
        <p:nvPicPr>
          <p:cNvPr id="11" name="Picture 2">
            <a:extLst>
              <a:ext uri="{FF2B5EF4-FFF2-40B4-BE49-F238E27FC236}">
                <a16:creationId xmlns:a16="http://schemas.microsoft.com/office/drawing/2014/main" id="{3A2D90FB-C326-4511-B6F9-F98D6730E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7997" y="2926080"/>
            <a:ext cx="1899546"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8624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Netherlands</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09"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33</a:t>
            </a:fld>
            <a:endParaRPr lang="en-PH"/>
          </a:p>
        </p:txBody>
      </p:sp>
      <p:pic>
        <p:nvPicPr>
          <p:cNvPr id="11" name="Picture 2">
            <a:extLst>
              <a:ext uri="{FF2B5EF4-FFF2-40B4-BE49-F238E27FC236}">
                <a16:creationId xmlns:a16="http://schemas.microsoft.com/office/drawing/2014/main" id="{3A2D90FB-C326-4511-B6F9-F98D6730E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9876" y="2926080"/>
            <a:ext cx="1875788"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8393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5E0028F-B611-4A23-99CE-A901D2A7468D}"/>
              </a:ext>
            </a:extLst>
          </p:cNvPr>
          <p:cNvSpPr>
            <a:spLocks noGrp="1"/>
          </p:cNvSpPr>
          <p:nvPr>
            <p:ph type="title"/>
          </p:nvPr>
        </p:nvSpPr>
        <p:spPr/>
        <p:txBody>
          <a:bodyPr/>
          <a:lstStyle/>
          <a:p>
            <a:r>
              <a:rPr lang="en-PH" dirty="0"/>
              <a:t>Taiwan</a:t>
            </a:r>
          </a:p>
        </p:txBody>
      </p:sp>
      <p:pic>
        <p:nvPicPr>
          <p:cNvPr id="10" name="Content Placeholder 9">
            <a:extLst>
              <a:ext uri="{FF2B5EF4-FFF2-40B4-BE49-F238E27FC236}">
                <a16:creationId xmlns:a16="http://schemas.microsoft.com/office/drawing/2014/main" id="{0254FEC6-CF18-4C53-98D4-0AE3F84493B9}"/>
              </a:ext>
            </a:extLst>
          </p:cNvPr>
          <p:cNvPicPr>
            <a:picLocks noGrp="1" noChangeAspect="1"/>
          </p:cNvPicPr>
          <p:nvPr>
            <p:ph idx="1"/>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10384" y="1117479"/>
            <a:ext cx="8033109" cy="4222053"/>
          </a:xfrm>
        </p:spPr>
      </p:pic>
      <p:sp>
        <p:nvSpPr>
          <p:cNvPr id="8" name="Text Placeholder 7">
            <a:extLst>
              <a:ext uri="{FF2B5EF4-FFF2-40B4-BE49-F238E27FC236}">
                <a16:creationId xmlns:a16="http://schemas.microsoft.com/office/drawing/2014/main" id="{C0A05BE9-F765-4508-B4D9-FE8F350B3FDB}"/>
              </a:ext>
            </a:extLst>
          </p:cNvPr>
          <p:cNvSpPr>
            <a:spLocks noGrp="1"/>
          </p:cNvSpPr>
          <p:nvPr>
            <p:ph type="body" sz="half" idx="2"/>
          </p:nvPr>
        </p:nvSpPr>
        <p:spPr/>
        <p:txBody>
          <a:bodyPr/>
          <a:lstStyle/>
          <a:p>
            <a:endParaRPr lang="en-PH" dirty="0"/>
          </a:p>
        </p:txBody>
      </p:sp>
      <p:sp>
        <p:nvSpPr>
          <p:cNvPr id="4" name="Footer Placeholder 3">
            <a:extLst>
              <a:ext uri="{FF2B5EF4-FFF2-40B4-BE49-F238E27FC236}">
                <a16:creationId xmlns:a16="http://schemas.microsoft.com/office/drawing/2014/main" id="{D91F6B1F-FCC2-4A5D-BD14-E7A5B139441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4795C84C-7AB5-4CDC-B8D6-1F1A0A468C56}"/>
              </a:ext>
            </a:extLst>
          </p:cNvPr>
          <p:cNvSpPr>
            <a:spLocks noGrp="1"/>
          </p:cNvSpPr>
          <p:nvPr>
            <p:ph type="sldNum" sz="quarter" idx="12"/>
          </p:nvPr>
        </p:nvSpPr>
        <p:spPr/>
        <p:txBody>
          <a:bodyPr/>
          <a:lstStyle/>
          <a:p>
            <a:fld id="{7F92085F-028F-4E40-845E-51446ACBC3A1}" type="slidenum">
              <a:rPr lang="en-PH" smtClean="0"/>
              <a:t>34</a:t>
            </a:fld>
            <a:endParaRPr lang="en-PH"/>
          </a:p>
        </p:txBody>
      </p:sp>
      <p:pic>
        <p:nvPicPr>
          <p:cNvPr id="11" name="Picture 2">
            <a:extLst>
              <a:ext uri="{FF2B5EF4-FFF2-40B4-BE49-F238E27FC236}">
                <a16:creationId xmlns:a16="http://schemas.microsoft.com/office/drawing/2014/main" id="{3A2D90FB-C326-4511-B6F9-F98D6730EF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2770" y="2926080"/>
            <a:ext cx="1890000" cy="12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10886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FADBCC2-C1E1-4A63-A754-873637CA9A2C}"/>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6" name="Slide Number Placeholder 5">
            <a:extLst>
              <a:ext uri="{FF2B5EF4-FFF2-40B4-BE49-F238E27FC236}">
                <a16:creationId xmlns:a16="http://schemas.microsoft.com/office/drawing/2014/main" id="{65986C7C-84EF-4ECE-ABF4-DD948A33CBB6}"/>
              </a:ext>
            </a:extLst>
          </p:cNvPr>
          <p:cNvSpPr>
            <a:spLocks noGrp="1"/>
          </p:cNvSpPr>
          <p:nvPr>
            <p:ph type="sldNum" sz="quarter" idx="12"/>
          </p:nvPr>
        </p:nvSpPr>
        <p:spPr/>
        <p:txBody>
          <a:bodyPr/>
          <a:lstStyle/>
          <a:p>
            <a:fld id="{7F92085F-028F-4E40-845E-51446ACBC3A1}" type="slidenum">
              <a:rPr lang="en-PH" smtClean="0"/>
              <a:t>35</a:t>
            </a:fld>
            <a:endParaRPr lang="en-PH"/>
          </a:p>
        </p:txBody>
      </p:sp>
      <p:pic>
        <p:nvPicPr>
          <p:cNvPr id="8" name="Picture 7">
            <a:extLst>
              <a:ext uri="{FF2B5EF4-FFF2-40B4-BE49-F238E27FC236}">
                <a16:creationId xmlns:a16="http://schemas.microsoft.com/office/drawing/2014/main" id="{BD1655F6-394D-45DB-8B94-0F8817CDBE56}"/>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6118" y="2658934"/>
            <a:ext cx="3424779" cy="1800000"/>
          </a:xfrm>
          <a:prstGeom prst="rect">
            <a:avLst/>
          </a:prstGeom>
        </p:spPr>
      </p:pic>
      <p:pic>
        <p:nvPicPr>
          <p:cNvPr id="10" name="Picture 9">
            <a:extLst>
              <a:ext uri="{FF2B5EF4-FFF2-40B4-BE49-F238E27FC236}">
                <a16:creationId xmlns:a16="http://schemas.microsoft.com/office/drawing/2014/main" id="{314DF5D4-243A-457B-A4CA-E0FEB9F703CE}"/>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76883" y="4458934"/>
            <a:ext cx="3424779" cy="1800000"/>
          </a:xfrm>
          <a:prstGeom prst="rect">
            <a:avLst/>
          </a:prstGeom>
        </p:spPr>
      </p:pic>
      <p:pic>
        <p:nvPicPr>
          <p:cNvPr id="12" name="Picture 11">
            <a:extLst>
              <a:ext uri="{FF2B5EF4-FFF2-40B4-BE49-F238E27FC236}">
                <a16:creationId xmlns:a16="http://schemas.microsoft.com/office/drawing/2014/main" id="{1B786E6D-3716-4966-95EC-11AAD1B00A11}"/>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27325" y="4458934"/>
            <a:ext cx="3424779" cy="1800000"/>
          </a:xfrm>
          <a:prstGeom prst="rect">
            <a:avLst/>
          </a:prstGeom>
        </p:spPr>
      </p:pic>
      <p:pic>
        <p:nvPicPr>
          <p:cNvPr id="14" name="Picture 13">
            <a:extLst>
              <a:ext uri="{FF2B5EF4-FFF2-40B4-BE49-F238E27FC236}">
                <a16:creationId xmlns:a16="http://schemas.microsoft.com/office/drawing/2014/main" id="{C3CADC6E-B9C6-4361-81DF-4B7E5A76058A}"/>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552104" y="4468630"/>
            <a:ext cx="3424779" cy="1800000"/>
          </a:xfrm>
          <a:prstGeom prst="rect">
            <a:avLst/>
          </a:prstGeom>
        </p:spPr>
      </p:pic>
      <p:pic>
        <p:nvPicPr>
          <p:cNvPr id="16" name="Picture 15">
            <a:extLst>
              <a:ext uri="{FF2B5EF4-FFF2-40B4-BE49-F238E27FC236}">
                <a16:creationId xmlns:a16="http://schemas.microsoft.com/office/drawing/2014/main" id="{FA53EDF6-9688-497C-819A-677CAAB0773A}"/>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76881" y="858934"/>
            <a:ext cx="3424779" cy="1800000"/>
          </a:xfrm>
          <a:prstGeom prst="rect">
            <a:avLst/>
          </a:prstGeom>
        </p:spPr>
      </p:pic>
      <p:pic>
        <p:nvPicPr>
          <p:cNvPr id="18" name="Picture 17">
            <a:extLst>
              <a:ext uri="{FF2B5EF4-FFF2-40B4-BE49-F238E27FC236}">
                <a16:creationId xmlns:a16="http://schemas.microsoft.com/office/drawing/2014/main" id="{6F33B052-FB2E-4531-AF6D-928FE2C21597}"/>
              </a:ext>
            </a:extLst>
          </p:cNvPr>
          <p:cNvPicPr>
            <a:picLocks noChangeAspect="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20897" y="2653604"/>
            <a:ext cx="3424779" cy="1800000"/>
          </a:xfrm>
          <a:prstGeom prst="rect">
            <a:avLst/>
          </a:prstGeom>
        </p:spPr>
      </p:pic>
      <p:pic>
        <p:nvPicPr>
          <p:cNvPr id="20" name="Picture 19">
            <a:extLst>
              <a:ext uri="{FF2B5EF4-FFF2-40B4-BE49-F238E27FC236}">
                <a16:creationId xmlns:a16="http://schemas.microsoft.com/office/drawing/2014/main" id="{067ED167-F795-4397-BEC5-F8EA031AF716}"/>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976882" y="2651421"/>
            <a:ext cx="3424779" cy="1800000"/>
          </a:xfrm>
          <a:prstGeom prst="rect">
            <a:avLst/>
          </a:prstGeom>
        </p:spPr>
      </p:pic>
      <p:pic>
        <p:nvPicPr>
          <p:cNvPr id="22" name="Picture 21">
            <a:extLst>
              <a:ext uri="{FF2B5EF4-FFF2-40B4-BE49-F238E27FC236}">
                <a16:creationId xmlns:a16="http://schemas.microsoft.com/office/drawing/2014/main" id="{762460F9-3387-478E-AD5A-C65D4495263F}"/>
              </a:ext>
            </a:extLst>
          </p:cNvPr>
          <p:cNvPicPr>
            <a:picLocks noChangeAspect="1"/>
          </p:cNvPicPr>
          <p:nvPr/>
        </p:nvPicPr>
        <p:blipFill rotWithShape="1">
          <a:blip r:embed="rId10">
            <a:duotone>
              <a:schemeClr val="accent2">
                <a:shade val="45000"/>
                <a:satMod val="135000"/>
              </a:schemeClr>
              <a:prstClr val="white"/>
            </a:duotone>
            <a:extLst>
              <a:ext uri="{28A0092B-C50C-407E-A947-70E740481C1C}">
                <a14:useLocalDpi xmlns:a14="http://schemas.microsoft.com/office/drawing/2010/main" val="0"/>
              </a:ext>
            </a:extLst>
          </a:blip>
          <a:srcRect r="49583"/>
          <a:stretch/>
        </p:blipFill>
        <p:spPr>
          <a:xfrm>
            <a:off x="10332869" y="2643908"/>
            <a:ext cx="1726686" cy="1800000"/>
          </a:xfrm>
          <a:prstGeom prst="rect">
            <a:avLst/>
          </a:prstGeom>
        </p:spPr>
      </p:pic>
      <p:pic>
        <p:nvPicPr>
          <p:cNvPr id="24" name="Picture 23">
            <a:extLst>
              <a:ext uri="{FF2B5EF4-FFF2-40B4-BE49-F238E27FC236}">
                <a16:creationId xmlns:a16="http://schemas.microsoft.com/office/drawing/2014/main" id="{7E1EBDE8-1307-4A51-847C-08EBA0D2BEB2}"/>
              </a:ext>
            </a:extLst>
          </p:cNvPr>
          <p:cNvPicPr>
            <a:picLocks noChangeAspect="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620897" y="833280"/>
            <a:ext cx="3424779" cy="1800000"/>
          </a:xfrm>
          <a:prstGeom prst="rect">
            <a:avLst/>
          </a:prstGeom>
        </p:spPr>
      </p:pic>
      <p:pic>
        <p:nvPicPr>
          <p:cNvPr id="26" name="Picture 25">
            <a:extLst>
              <a:ext uri="{FF2B5EF4-FFF2-40B4-BE49-F238E27FC236}">
                <a16:creationId xmlns:a16="http://schemas.microsoft.com/office/drawing/2014/main" id="{61662ACE-625B-4D76-9FB4-6D48285855D1}"/>
              </a:ext>
            </a:extLst>
          </p:cNvPr>
          <p:cNvPicPr>
            <a:picLocks noChangeAspect="1"/>
          </p:cNvPicPr>
          <p:nvPr/>
        </p:nvPicPr>
        <p:blipFill>
          <a:blip r:embed="rId1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96118" y="833280"/>
            <a:ext cx="3424779" cy="1800000"/>
          </a:xfrm>
          <a:prstGeom prst="rect">
            <a:avLst/>
          </a:prstGeom>
        </p:spPr>
      </p:pic>
      <p:pic>
        <p:nvPicPr>
          <p:cNvPr id="27" name="Picture 26">
            <a:extLst>
              <a:ext uri="{FF2B5EF4-FFF2-40B4-BE49-F238E27FC236}">
                <a16:creationId xmlns:a16="http://schemas.microsoft.com/office/drawing/2014/main" id="{CB7FA780-7725-476E-8415-BA546EB466B8}"/>
              </a:ext>
            </a:extLst>
          </p:cNvPr>
          <p:cNvPicPr>
            <a:picLocks noChangeAspect="1"/>
          </p:cNvPicPr>
          <p:nvPr/>
        </p:nvPicPr>
        <p:blipFill rotWithShape="1">
          <a:blip r:embed="rId10">
            <a:duotone>
              <a:schemeClr val="accent2">
                <a:shade val="45000"/>
                <a:satMod val="135000"/>
              </a:schemeClr>
              <a:prstClr val="white"/>
            </a:duotone>
            <a:extLst>
              <a:ext uri="{28A0092B-C50C-407E-A947-70E740481C1C}">
                <a14:useLocalDpi xmlns:a14="http://schemas.microsoft.com/office/drawing/2010/main" val="0"/>
              </a:ext>
            </a:extLst>
          </a:blip>
          <a:srcRect l="49583"/>
          <a:stretch/>
        </p:blipFill>
        <p:spPr>
          <a:xfrm>
            <a:off x="10321294" y="4445480"/>
            <a:ext cx="1726686" cy="1800000"/>
          </a:xfrm>
          <a:prstGeom prst="rect">
            <a:avLst/>
          </a:prstGeom>
        </p:spPr>
      </p:pic>
    </p:spTree>
    <p:extLst>
      <p:ext uri="{BB962C8B-B14F-4D97-AF65-F5344CB8AC3E}">
        <p14:creationId xmlns:p14="http://schemas.microsoft.com/office/powerpoint/2010/main" val="1792144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EFAB679-BEBB-4E07-A68E-8D26F940A367}"/>
              </a:ext>
            </a:extLst>
          </p:cNvPr>
          <p:cNvSpPr>
            <a:spLocks noGrp="1"/>
          </p:cNvSpPr>
          <p:nvPr>
            <p:ph type="title"/>
          </p:nvPr>
        </p:nvSpPr>
        <p:spPr/>
        <p:txBody>
          <a:bodyPr/>
          <a:lstStyle/>
          <a:p>
            <a:r>
              <a:rPr lang="en-PH" dirty="0"/>
              <a:t>Prediction</a:t>
            </a:r>
          </a:p>
        </p:txBody>
      </p:sp>
      <p:sp>
        <p:nvSpPr>
          <p:cNvPr id="2" name="Footer Placeholder 1">
            <a:extLst>
              <a:ext uri="{FF2B5EF4-FFF2-40B4-BE49-F238E27FC236}">
                <a16:creationId xmlns:a16="http://schemas.microsoft.com/office/drawing/2014/main" id="{FD7AFE21-32C6-45B3-91DA-6446769F79FA}"/>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3" name="Slide Number Placeholder 2">
            <a:extLst>
              <a:ext uri="{FF2B5EF4-FFF2-40B4-BE49-F238E27FC236}">
                <a16:creationId xmlns:a16="http://schemas.microsoft.com/office/drawing/2014/main" id="{E02F2F9C-80B0-465A-BABA-B90140348574}"/>
              </a:ext>
            </a:extLst>
          </p:cNvPr>
          <p:cNvSpPr>
            <a:spLocks noGrp="1"/>
          </p:cNvSpPr>
          <p:nvPr>
            <p:ph type="sldNum" sz="quarter" idx="12"/>
          </p:nvPr>
        </p:nvSpPr>
        <p:spPr/>
        <p:txBody>
          <a:bodyPr/>
          <a:lstStyle/>
          <a:p>
            <a:fld id="{7F92085F-028F-4E40-845E-51446ACBC3A1}" type="slidenum">
              <a:rPr lang="en-PH" smtClean="0"/>
              <a:t>36</a:t>
            </a:fld>
            <a:endParaRPr lang="en-PH"/>
          </a:p>
        </p:txBody>
      </p:sp>
      <p:pic>
        <p:nvPicPr>
          <p:cNvPr id="8" name="Picture 7">
            <a:extLst>
              <a:ext uri="{FF2B5EF4-FFF2-40B4-BE49-F238E27FC236}">
                <a16:creationId xmlns:a16="http://schemas.microsoft.com/office/drawing/2014/main" id="{0AE89883-4745-44D7-9737-D5A25A284415}"/>
              </a:ext>
            </a:extLst>
          </p:cNvPr>
          <p:cNvPicPr>
            <a:picLocks noChangeAspect="1"/>
          </p:cNvPicPr>
          <p:nvPr/>
        </p:nvPicPr>
        <p:blipFill>
          <a:blip r:embed="rId2">
            <a:duotone>
              <a:schemeClr val="accent4">
                <a:shade val="45000"/>
                <a:satMod val="135000"/>
              </a:schemeClr>
              <a:prstClr val="white"/>
            </a:duotone>
          </a:blip>
          <a:stretch>
            <a:fillRect/>
          </a:stretch>
        </p:blipFill>
        <p:spPr>
          <a:xfrm>
            <a:off x="1194224" y="2038301"/>
            <a:ext cx="10018259" cy="2244331"/>
          </a:xfrm>
          <a:prstGeom prst="rect">
            <a:avLst/>
          </a:prstGeom>
        </p:spPr>
      </p:pic>
      <p:pic>
        <p:nvPicPr>
          <p:cNvPr id="9" name="Picture 8">
            <a:extLst>
              <a:ext uri="{FF2B5EF4-FFF2-40B4-BE49-F238E27FC236}">
                <a16:creationId xmlns:a16="http://schemas.microsoft.com/office/drawing/2014/main" id="{AE25349B-7C71-4B41-8C47-154474C31255}"/>
              </a:ext>
            </a:extLst>
          </p:cNvPr>
          <p:cNvPicPr>
            <a:picLocks noChangeAspect="1"/>
          </p:cNvPicPr>
          <p:nvPr/>
        </p:nvPicPr>
        <p:blipFill>
          <a:blip r:embed="rId3">
            <a:duotone>
              <a:schemeClr val="accent4">
                <a:shade val="45000"/>
                <a:satMod val="135000"/>
              </a:schemeClr>
              <a:prstClr val="white"/>
            </a:duotone>
          </a:blip>
          <a:stretch>
            <a:fillRect/>
          </a:stretch>
        </p:blipFill>
        <p:spPr>
          <a:xfrm>
            <a:off x="2898775" y="4714815"/>
            <a:ext cx="6467475" cy="923925"/>
          </a:xfrm>
          <a:prstGeom prst="roundRect">
            <a:avLst>
              <a:gd name="adj" fmla="val 16667"/>
            </a:avLst>
          </a:prstGeom>
          <a:ln>
            <a:solidFill>
              <a:schemeClr val="accent2"/>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5218930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DD46E-A637-40DB-B459-0EF3692D3821}"/>
              </a:ext>
            </a:extLst>
          </p:cNvPr>
          <p:cNvSpPr>
            <a:spLocks noGrp="1"/>
          </p:cNvSpPr>
          <p:nvPr>
            <p:ph type="title"/>
          </p:nvPr>
        </p:nvSpPr>
        <p:spPr/>
        <p:txBody>
          <a:bodyPr/>
          <a:lstStyle/>
          <a:p>
            <a:pPr algn="ctr"/>
            <a:r>
              <a:rPr lang="en-PH" dirty="0"/>
              <a:t>Prediction</a:t>
            </a:r>
          </a:p>
        </p:txBody>
      </p:sp>
      <p:sp>
        <p:nvSpPr>
          <p:cNvPr id="8" name="Text Placeholder 7">
            <a:extLst>
              <a:ext uri="{FF2B5EF4-FFF2-40B4-BE49-F238E27FC236}">
                <a16:creationId xmlns:a16="http://schemas.microsoft.com/office/drawing/2014/main" id="{73F02693-EE70-48D5-ABB1-C95036A02F74}"/>
              </a:ext>
            </a:extLst>
          </p:cNvPr>
          <p:cNvSpPr>
            <a:spLocks noGrp="1"/>
          </p:cNvSpPr>
          <p:nvPr>
            <p:ph type="body" sz="half" idx="2"/>
          </p:nvPr>
        </p:nvSpPr>
        <p:spPr/>
        <p:txBody>
          <a:bodyPr/>
          <a:lstStyle/>
          <a:p>
            <a:pPr algn="ctr"/>
            <a:r>
              <a:rPr lang="en-PH" dirty="0"/>
              <a:t>We can observe a steady decline of the Gross Domestic Product of the Philippines starting from our forecast in 2018. </a:t>
            </a:r>
          </a:p>
        </p:txBody>
      </p:sp>
      <p:sp>
        <p:nvSpPr>
          <p:cNvPr id="3" name="Footer Placeholder 2">
            <a:extLst>
              <a:ext uri="{FF2B5EF4-FFF2-40B4-BE49-F238E27FC236}">
                <a16:creationId xmlns:a16="http://schemas.microsoft.com/office/drawing/2014/main" id="{ADD851C6-BB27-4F4E-A1A2-41B64EEC3E1B}"/>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4" name="Slide Number Placeholder 3">
            <a:extLst>
              <a:ext uri="{FF2B5EF4-FFF2-40B4-BE49-F238E27FC236}">
                <a16:creationId xmlns:a16="http://schemas.microsoft.com/office/drawing/2014/main" id="{1EEE0237-B4FB-4D54-8D0D-D2E5AE30C2FC}"/>
              </a:ext>
            </a:extLst>
          </p:cNvPr>
          <p:cNvSpPr>
            <a:spLocks noGrp="1"/>
          </p:cNvSpPr>
          <p:nvPr>
            <p:ph type="sldNum" sz="quarter" idx="12"/>
          </p:nvPr>
        </p:nvSpPr>
        <p:spPr/>
        <p:txBody>
          <a:bodyPr/>
          <a:lstStyle/>
          <a:p>
            <a:fld id="{7F92085F-028F-4E40-845E-51446ACBC3A1}" type="slidenum">
              <a:rPr lang="en-PH" smtClean="0"/>
              <a:t>37</a:t>
            </a:fld>
            <a:endParaRPr lang="en-PH"/>
          </a:p>
        </p:txBody>
      </p:sp>
      <p:pic>
        <p:nvPicPr>
          <p:cNvPr id="17" name="Picture 16">
            <a:extLst>
              <a:ext uri="{FF2B5EF4-FFF2-40B4-BE49-F238E27FC236}">
                <a16:creationId xmlns:a16="http://schemas.microsoft.com/office/drawing/2014/main" id="{E40B866A-C91D-4983-AA26-CD58683191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928"/>
            <a:ext cx="12192000" cy="4511040"/>
          </a:xfrm>
          <a:prstGeom prst="rect">
            <a:avLst/>
          </a:prstGeom>
        </p:spPr>
      </p:pic>
      <p:cxnSp>
        <p:nvCxnSpPr>
          <p:cNvPr id="19" name="Straight Connector 18">
            <a:extLst>
              <a:ext uri="{FF2B5EF4-FFF2-40B4-BE49-F238E27FC236}">
                <a16:creationId xmlns:a16="http://schemas.microsoft.com/office/drawing/2014/main" id="{80A8AC76-5D01-41A4-AE32-667128087B10}"/>
              </a:ext>
            </a:extLst>
          </p:cNvPr>
          <p:cNvCxnSpPr/>
          <p:nvPr/>
        </p:nvCxnSpPr>
        <p:spPr>
          <a:xfrm>
            <a:off x="7083706" y="810228"/>
            <a:ext cx="0" cy="335665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5749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F67A1A08-C1FA-4125-9441-C4A3C50C55A2}"/>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6" name="Slide Number Placeholder 5">
            <a:extLst>
              <a:ext uri="{FF2B5EF4-FFF2-40B4-BE49-F238E27FC236}">
                <a16:creationId xmlns:a16="http://schemas.microsoft.com/office/drawing/2014/main" id="{8E518C69-C90B-48AE-95EE-C4315A9DE944}"/>
              </a:ext>
            </a:extLst>
          </p:cNvPr>
          <p:cNvSpPr>
            <a:spLocks noGrp="1"/>
          </p:cNvSpPr>
          <p:nvPr>
            <p:ph type="sldNum" sz="quarter" idx="12"/>
          </p:nvPr>
        </p:nvSpPr>
        <p:spPr/>
        <p:txBody>
          <a:bodyPr/>
          <a:lstStyle/>
          <a:p>
            <a:fld id="{7F92085F-028F-4E40-845E-51446ACBC3A1}" type="slidenum">
              <a:rPr lang="en-PH" smtClean="0"/>
              <a:t>38</a:t>
            </a:fld>
            <a:endParaRPr lang="en-PH"/>
          </a:p>
        </p:txBody>
      </p:sp>
      <p:sp>
        <p:nvSpPr>
          <p:cNvPr id="3" name="Content Placeholder 2">
            <a:extLst>
              <a:ext uri="{FF2B5EF4-FFF2-40B4-BE49-F238E27FC236}">
                <a16:creationId xmlns:a16="http://schemas.microsoft.com/office/drawing/2014/main" id="{F5B90A87-FB3A-4E72-886C-30A4330B11BE}"/>
              </a:ext>
            </a:extLst>
          </p:cNvPr>
          <p:cNvSpPr>
            <a:spLocks noGrp="1"/>
          </p:cNvSpPr>
          <p:nvPr>
            <p:ph idx="4294967295"/>
          </p:nvPr>
        </p:nvSpPr>
        <p:spPr>
          <a:xfrm>
            <a:off x="1235107" y="908351"/>
            <a:ext cx="5767578" cy="4022725"/>
          </a:xfrm>
        </p:spPr>
        <p:txBody>
          <a:bodyPr/>
          <a:lstStyle/>
          <a:p>
            <a:pPr algn="r"/>
            <a:r>
              <a:rPr lang="en-US" b="1" dirty="0">
                <a:solidFill>
                  <a:schemeClr val="accent2">
                    <a:lumMod val="50000"/>
                  </a:schemeClr>
                </a:solidFill>
              </a:rPr>
              <a:t>“Those exports bring money into the country, which increases the exporting nation's GDP. When a country imports goods, it buys them from foreign producers. The money spent on imports leaves the economy, and that decreases the importing nation's GDP.”</a:t>
            </a:r>
            <a:endParaRPr lang="en-US" i="1" dirty="0"/>
          </a:p>
          <a:p>
            <a:pPr algn="r"/>
            <a:r>
              <a:rPr lang="en-US" i="1" dirty="0"/>
              <a:t>The Complete Idiot's Guide to Economics</a:t>
            </a:r>
            <a:r>
              <a:rPr lang="en-US" dirty="0"/>
              <a:t> © 2003 by Tom Gorman</a:t>
            </a:r>
            <a:endParaRPr lang="en-PH" dirty="0"/>
          </a:p>
        </p:txBody>
      </p:sp>
      <p:pic>
        <p:nvPicPr>
          <p:cNvPr id="11266" name="Picture 2" descr="man standing near brown grass field on selective focus photography">
            <a:extLst>
              <a:ext uri="{FF2B5EF4-FFF2-40B4-BE49-F238E27FC236}">
                <a16:creationId xmlns:a16="http://schemas.microsoft.com/office/drawing/2014/main" id="{663432D1-9239-4C4F-82AE-B78E3CF721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3650" y="-509286"/>
            <a:ext cx="45783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83B8717-E6E2-415D-B675-04DA1F3E1290}"/>
              </a:ext>
            </a:extLst>
          </p:cNvPr>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6721" y="4051042"/>
            <a:ext cx="1956773" cy="1028443"/>
          </a:xfrm>
          <a:prstGeom prst="rect">
            <a:avLst/>
          </a:prstGeom>
        </p:spPr>
      </p:pic>
      <p:pic>
        <p:nvPicPr>
          <p:cNvPr id="11" name="Picture 10">
            <a:extLst>
              <a:ext uri="{FF2B5EF4-FFF2-40B4-BE49-F238E27FC236}">
                <a16:creationId xmlns:a16="http://schemas.microsoft.com/office/drawing/2014/main" id="{AD740443-329A-4276-AA03-E9B109AD089D}"/>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56720" y="5115299"/>
            <a:ext cx="1956773" cy="1028444"/>
          </a:xfrm>
          <a:prstGeom prst="rect">
            <a:avLst/>
          </a:prstGeom>
        </p:spPr>
      </p:pic>
      <p:pic>
        <p:nvPicPr>
          <p:cNvPr id="12" name="Picture 11">
            <a:extLst>
              <a:ext uri="{FF2B5EF4-FFF2-40B4-BE49-F238E27FC236}">
                <a16:creationId xmlns:a16="http://schemas.microsoft.com/office/drawing/2014/main" id="{E7D808BD-74E6-43C2-A05F-55838F01487F}"/>
              </a:ext>
            </a:extLst>
          </p:cNvPr>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92793" y="4051042"/>
            <a:ext cx="1958974" cy="1029600"/>
          </a:xfrm>
          <a:prstGeom prst="rect">
            <a:avLst/>
          </a:prstGeom>
        </p:spPr>
      </p:pic>
      <p:pic>
        <p:nvPicPr>
          <p:cNvPr id="13" name="Picture 12">
            <a:extLst>
              <a:ext uri="{FF2B5EF4-FFF2-40B4-BE49-F238E27FC236}">
                <a16:creationId xmlns:a16="http://schemas.microsoft.com/office/drawing/2014/main" id="{969BD5DE-CE67-44D8-88B0-417D05647717}"/>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213493" y="5042147"/>
            <a:ext cx="1958974" cy="1029600"/>
          </a:xfrm>
          <a:prstGeom prst="rect">
            <a:avLst/>
          </a:prstGeom>
        </p:spPr>
      </p:pic>
      <p:pic>
        <p:nvPicPr>
          <p:cNvPr id="14" name="Picture 13">
            <a:extLst>
              <a:ext uri="{FF2B5EF4-FFF2-40B4-BE49-F238E27FC236}">
                <a16:creationId xmlns:a16="http://schemas.microsoft.com/office/drawing/2014/main" id="{894AE1B1-46A7-4F50-A1D6-692F19053CF7}"/>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193167" y="4136030"/>
            <a:ext cx="3281388" cy="1986731"/>
          </a:xfrm>
          <a:prstGeom prst="rect">
            <a:avLst/>
          </a:prstGeom>
        </p:spPr>
      </p:pic>
    </p:spTree>
    <p:extLst>
      <p:ext uri="{BB962C8B-B14F-4D97-AF65-F5344CB8AC3E}">
        <p14:creationId xmlns:p14="http://schemas.microsoft.com/office/powerpoint/2010/main" val="3713167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1763D6E-32C7-4FA8-94F4-3774FC9CB269}"/>
              </a:ext>
            </a:extLst>
          </p:cNvPr>
          <p:cNvSpPr>
            <a:spLocks noGrp="1"/>
          </p:cNvSpPr>
          <p:nvPr>
            <p:ph type="title"/>
          </p:nvPr>
        </p:nvSpPr>
        <p:spPr>
          <a:xfrm>
            <a:off x="1097280" y="5040195"/>
            <a:ext cx="10113264" cy="508576"/>
          </a:xfrm>
        </p:spPr>
        <p:txBody>
          <a:bodyPr/>
          <a:lstStyle/>
          <a:p>
            <a:pPr algn="ctr"/>
            <a:r>
              <a:rPr lang="en-PH" dirty="0"/>
              <a:t>Conclusion</a:t>
            </a:r>
          </a:p>
        </p:txBody>
      </p:sp>
      <p:sp>
        <p:nvSpPr>
          <p:cNvPr id="8" name="Text Placeholder 7">
            <a:extLst>
              <a:ext uri="{FF2B5EF4-FFF2-40B4-BE49-F238E27FC236}">
                <a16:creationId xmlns:a16="http://schemas.microsoft.com/office/drawing/2014/main" id="{51595C3E-B303-4A71-B9A6-4117BE9520E9}"/>
              </a:ext>
            </a:extLst>
          </p:cNvPr>
          <p:cNvSpPr>
            <a:spLocks noGrp="1"/>
          </p:cNvSpPr>
          <p:nvPr>
            <p:ph type="body" sz="half" idx="2"/>
          </p:nvPr>
        </p:nvSpPr>
        <p:spPr>
          <a:xfrm>
            <a:off x="555585" y="5571921"/>
            <a:ext cx="11343189" cy="1320804"/>
          </a:xfrm>
        </p:spPr>
        <p:txBody>
          <a:bodyPr>
            <a:noAutofit/>
          </a:bodyPr>
          <a:lstStyle/>
          <a:p>
            <a:pPr algn="ctr"/>
            <a:r>
              <a:rPr lang="en-PH" sz="1800" dirty="0"/>
              <a:t>Through Support Vector Machine, I was able to create a reasonable model of forecasting the Growth Domestic Product of the Philippines from 2018 to 2030. The ARIMA models for the time series forecasting values for our import and export data GDP projection was also helpful in determining the pattern of the prediction in our SVM model. </a:t>
            </a:r>
          </a:p>
        </p:txBody>
      </p:sp>
      <p:sp>
        <p:nvSpPr>
          <p:cNvPr id="5" name="Slide Number Placeholder 4">
            <a:extLst>
              <a:ext uri="{FF2B5EF4-FFF2-40B4-BE49-F238E27FC236}">
                <a16:creationId xmlns:a16="http://schemas.microsoft.com/office/drawing/2014/main" id="{6AD09DDD-4A7A-4463-9DF9-9C7AD7782F72}"/>
              </a:ext>
            </a:extLst>
          </p:cNvPr>
          <p:cNvSpPr>
            <a:spLocks noGrp="1"/>
          </p:cNvSpPr>
          <p:nvPr>
            <p:ph type="sldNum" sz="quarter" idx="12"/>
          </p:nvPr>
        </p:nvSpPr>
        <p:spPr/>
        <p:txBody>
          <a:bodyPr/>
          <a:lstStyle/>
          <a:p>
            <a:fld id="{7F92085F-028F-4E40-845E-51446ACBC3A1}" type="slidenum">
              <a:rPr lang="en-PH" smtClean="0"/>
              <a:t>39</a:t>
            </a:fld>
            <a:endParaRPr lang="en-PH"/>
          </a:p>
        </p:txBody>
      </p:sp>
      <p:pic>
        <p:nvPicPr>
          <p:cNvPr id="9" name="Picture Placeholder 8">
            <a:extLst>
              <a:ext uri="{FF2B5EF4-FFF2-40B4-BE49-F238E27FC236}">
                <a16:creationId xmlns:a16="http://schemas.microsoft.com/office/drawing/2014/main" id="{2CA2ECA4-BD24-4063-892A-458019F33BAA}"/>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t="37163" b="1979"/>
          <a:stretch/>
        </p:blipFill>
        <p:spPr>
          <a:xfrm>
            <a:off x="15" y="0"/>
            <a:ext cx="12191985" cy="4915076"/>
          </a:xfrm>
        </p:spPr>
      </p:pic>
    </p:spTree>
    <p:extLst>
      <p:ext uri="{BB962C8B-B14F-4D97-AF65-F5344CB8AC3E}">
        <p14:creationId xmlns:p14="http://schemas.microsoft.com/office/powerpoint/2010/main" val="972105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8B17A3E0-F621-4C20-8D41-57EC9F22A1B6}"/>
              </a:ext>
            </a:extLst>
          </p:cNvPr>
          <p:cNvSpPr>
            <a:spLocks noGrp="1"/>
          </p:cNvSpPr>
          <p:nvPr>
            <p:ph type="title"/>
          </p:nvPr>
        </p:nvSpPr>
        <p:spPr/>
        <p:txBody>
          <a:bodyPr/>
          <a:lstStyle/>
          <a:p>
            <a:pPr algn="ctr"/>
            <a:r>
              <a:rPr lang="en-PH" dirty="0"/>
              <a:t>Introduction</a:t>
            </a:r>
          </a:p>
        </p:txBody>
      </p:sp>
      <p:sp>
        <p:nvSpPr>
          <p:cNvPr id="14" name="Text Placeholder 13">
            <a:extLst>
              <a:ext uri="{FF2B5EF4-FFF2-40B4-BE49-F238E27FC236}">
                <a16:creationId xmlns:a16="http://schemas.microsoft.com/office/drawing/2014/main" id="{B6165465-5F08-47D0-819E-F6CE27C18F18}"/>
              </a:ext>
            </a:extLst>
          </p:cNvPr>
          <p:cNvSpPr>
            <a:spLocks noGrp="1"/>
          </p:cNvSpPr>
          <p:nvPr>
            <p:ph type="body" sz="half" idx="2"/>
          </p:nvPr>
        </p:nvSpPr>
        <p:spPr/>
        <p:txBody>
          <a:bodyPr/>
          <a:lstStyle/>
          <a:p>
            <a:pPr algn="ctr"/>
            <a:r>
              <a:rPr lang="en-PH" dirty="0"/>
              <a:t>Objectives, Dataset, Data Source, Data Structures</a:t>
            </a:r>
          </a:p>
          <a:p>
            <a:pPr algn="ctr"/>
            <a:endParaRPr lang="en-PH" dirty="0"/>
          </a:p>
        </p:txBody>
      </p:sp>
      <p:sp>
        <p:nvSpPr>
          <p:cNvPr id="4" name="Footer Placeholder 3">
            <a:extLst>
              <a:ext uri="{FF2B5EF4-FFF2-40B4-BE49-F238E27FC236}">
                <a16:creationId xmlns:a16="http://schemas.microsoft.com/office/drawing/2014/main" id="{087337CC-0734-4CAC-A8B9-B858C2E8FC76}"/>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E623CD3F-BA63-4FEC-8958-2BE259478DEB}"/>
              </a:ext>
            </a:extLst>
          </p:cNvPr>
          <p:cNvSpPr>
            <a:spLocks noGrp="1"/>
          </p:cNvSpPr>
          <p:nvPr>
            <p:ph type="sldNum" sz="quarter" idx="12"/>
          </p:nvPr>
        </p:nvSpPr>
        <p:spPr/>
        <p:txBody>
          <a:bodyPr/>
          <a:lstStyle/>
          <a:p>
            <a:fld id="{7F92085F-028F-4E40-845E-51446ACBC3A1}" type="slidenum">
              <a:rPr lang="en-PH" smtClean="0"/>
              <a:t>4</a:t>
            </a:fld>
            <a:endParaRPr lang="en-PH"/>
          </a:p>
        </p:txBody>
      </p:sp>
      <p:pic>
        <p:nvPicPr>
          <p:cNvPr id="20" name="Picture Placeholder 19">
            <a:extLst>
              <a:ext uri="{FF2B5EF4-FFF2-40B4-BE49-F238E27FC236}">
                <a16:creationId xmlns:a16="http://schemas.microsoft.com/office/drawing/2014/main" id="{1A243621-B850-4643-89F6-76F82B99106D}"/>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9766" b="19766"/>
          <a:stretch>
            <a:fillRect/>
          </a:stretch>
        </p:blipFill>
        <p:spPr/>
      </p:pic>
    </p:spTree>
    <p:extLst>
      <p:ext uri="{BB962C8B-B14F-4D97-AF65-F5344CB8AC3E}">
        <p14:creationId xmlns:p14="http://schemas.microsoft.com/office/powerpoint/2010/main" val="3812716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6E93448-B00E-4C49-9586-F3088AA859B4}"/>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6" name="Slide Number Placeholder 5">
            <a:extLst>
              <a:ext uri="{FF2B5EF4-FFF2-40B4-BE49-F238E27FC236}">
                <a16:creationId xmlns:a16="http://schemas.microsoft.com/office/drawing/2014/main" id="{A39A6DAB-F52E-46D6-9D78-70F620A24619}"/>
              </a:ext>
            </a:extLst>
          </p:cNvPr>
          <p:cNvSpPr>
            <a:spLocks noGrp="1"/>
          </p:cNvSpPr>
          <p:nvPr>
            <p:ph type="sldNum" sz="quarter" idx="12"/>
          </p:nvPr>
        </p:nvSpPr>
        <p:spPr/>
        <p:txBody>
          <a:bodyPr/>
          <a:lstStyle/>
          <a:p>
            <a:fld id="{7F92085F-028F-4E40-845E-51446ACBC3A1}" type="slidenum">
              <a:rPr lang="en-PH" smtClean="0"/>
              <a:t>40</a:t>
            </a:fld>
            <a:endParaRPr lang="en-PH"/>
          </a:p>
        </p:txBody>
      </p:sp>
      <p:pic>
        <p:nvPicPr>
          <p:cNvPr id="7" name="Picture 2" descr="red leaves">
            <a:extLst>
              <a:ext uri="{FF2B5EF4-FFF2-40B4-BE49-F238E27FC236}">
                <a16:creationId xmlns:a16="http://schemas.microsoft.com/office/drawing/2014/main" id="{A3BE377F-8F7C-4CB5-A841-C772DA1AE4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396155" y="-2971210"/>
            <a:ext cx="9364679" cy="1248238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2">
            <a:extLst>
              <a:ext uri="{FF2B5EF4-FFF2-40B4-BE49-F238E27FC236}">
                <a16:creationId xmlns:a16="http://schemas.microsoft.com/office/drawing/2014/main" id="{6EDBBB4F-CE03-4E8E-BACE-CEF1AEF4A3C0}"/>
              </a:ext>
            </a:extLst>
          </p:cNvPr>
          <p:cNvSpPr txBox="1">
            <a:spLocks/>
          </p:cNvSpPr>
          <p:nvPr/>
        </p:nvSpPr>
        <p:spPr>
          <a:xfrm>
            <a:off x="2884932" y="2787684"/>
            <a:ext cx="6492240" cy="128263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PH" sz="7200" b="1" i="1" dirty="0">
                <a:solidFill>
                  <a:schemeClr val="accent1">
                    <a:lumMod val="40000"/>
                    <a:lumOff val="60000"/>
                  </a:schemeClr>
                </a:solidFill>
              </a:rPr>
              <a:t>Questions?</a:t>
            </a:r>
          </a:p>
        </p:txBody>
      </p:sp>
    </p:spTree>
    <p:extLst>
      <p:ext uri="{BB962C8B-B14F-4D97-AF65-F5344CB8AC3E}">
        <p14:creationId xmlns:p14="http://schemas.microsoft.com/office/powerpoint/2010/main" val="41653473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7B62240-B946-4080-9825-A6C59B729FED}"/>
              </a:ext>
            </a:extLst>
          </p:cNvPr>
          <p:cNvSpPr>
            <a:spLocks noGrp="1"/>
          </p:cNvSpPr>
          <p:nvPr>
            <p:ph type="title"/>
          </p:nvPr>
        </p:nvSpPr>
        <p:spPr>
          <a:xfrm>
            <a:off x="457200" y="169255"/>
            <a:ext cx="3200400" cy="767081"/>
          </a:xfrm>
        </p:spPr>
        <p:txBody>
          <a:bodyPr/>
          <a:lstStyle/>
          <a:p>
            <a:r>
              <a:rPr lang="en-PH" dirty="0"/>
              <a:t>References</a:t>
            </a:r>
          </a:p>
        </p:txBody>
      </p:sp>
      <p:sp>
        <p:nvSpPr>
          <p:cNvPr id="11" name="Text Placeholder 10">
            <a:extLst>
              <a:ext uri="{FF2B5EF4-FFF2-40B4-BE49-F238E27FC236}">
                <a16:creationId xmlns:a16="http://schemas.microsoft.com/office/drawing/2014/main" id="{38AE0BF6-4BEB-450E-B957-EB7495EBAB4B}"/>
              </a:ext>
            </a:extLst>
          </p:cNvPr>
          <p:cNvSpPr>
            <a:spLocks noGrp="1"/>
          </p:cNvSpPr>
          <p:nvPr>
            <p:ph type="body" sz="half" idx="2"/>
          </p:nvPr>
        </p:nvSpPr>
        <p:spPr>
          <a:xfrm>
            <a:off x="457200" y="936336"/>
            <a:ext cx="3200400" cy="5368868"/>
          </a:xfrm>
        </p:spPr>
        <p:txBody>
          <a:bodyPr>
            <a:normAutofit fontScale="77500" lnSpcReduction="20000"/>
          </a:bodyPr>
          <a:lstStyle/>
          <a:p>
            <a:r>
              <a:rPr lang="en-PH" dirty="0"/>
              <a:t>Ashworth, D. (2015). </a:t>
            </a:r>
            <a:r>
              <a:rPr lang="en-US" dirty="0"/>
              <a:t>Economic Growth: Why Is It Important?. Retrieved 13 April 2019 from </a:t>
            </a:r>
            <a:r>
              <a:rPr lang="en-PH" dirty="0">
                <a:hlinkClick r:id="rId2"/>
              </a:rPr>
              <a:t>https://finance.yahoo.com/news/economic-growth-why-important-162936556.html</a:t>
            </a:r>
            <a:endParaRPr lang="en-PH" dirty="0"/>
          </a:p>
          <a:p>
            <a:r>
              <a:rPr lang="en-PH" dirty="0"/>
              <a:t>Brownlee, J. (2017). </a:t>
            </a:r>
            <a:r>
              <a:rPr lang="en-US" dirty="0"/>
              <a:t>How to Create an ARIMA Model for Time Series Forecasting in Python. </a:t>
            </a:r>
            <a:r>
              <a:rPr lang="en-PH" dirty="0"/>
              <a:t>Retrieved 13 April from </a:t>
            </a:r>
            <a:r>
              <a:rPr lang="en-PH" dirty="0">
                <a:hlinkClick r:id="rId3"/>
              </a:rPr>
              <a:t>https://machinelearningmastery.com/arima-for-time-series-forecasting-with-python/</a:t>
            </a:r>
            <a:endParaRPr lang="en-PH" dirty="0"/>
          </a:p>
          <a:p>
            <a:r>
              <a:rPr lang="en-PH" dirty="0"/>
              <a:t>Gorman, T. (2003). </a:t>
            </a:r>
            <a:r>
              <a:rPr lang="en-US" dirty="0"/>
              <a:t>The Complete Idiot's Guide to Economics</a:t>
            </a:r>
            <a:endParaRPr lang="en-PH" dirty="0"/>
          </a:p>
          <a:p>
            <a:r>
              <a:rPr lang="en-PH" dirty="0"/>
              <a:t>Kramer, L. (2019). </a:t>
            </a:r>
            <a:r>
              <a:rPr lang="en-US" dirty="0"/>
              <a:t>Interesting Facts About Imports and Exports. </a:t>
            </a:r>
            <a:r>
              <a:rPr lang="en-PH" dirty="0"/>
              <a:t>Retrieved 13 April 2019 from </a:t>
            </a:r>
            <a:r>
              <a:rPr lang="en-PH" dirty="0">
                <a:hlinkClick r:id="rId4"/>
              </a:rPr>
              <a:t>https://www.investopedia.com/articles/investing/100813/interesting-facts-about-imports-and-exports.asp</a:t>
            </a:r>
            <a:endParaRPr lang="en-PH" dirty="0"/>
          </a:p>
          <a:p>
            <a:r>
              <a:rPr lang="en-PH" dirty="0" err="1"/>
              <a:t>Pupale</a:t>
            </a:r>
            <a:r>
              <a:rPr lang="en-PH" dirty="0"/>
              <a:t>, R. (2018).</a:t>
            </a:r>
            <a:r>
              <a:rPr lang="en-US" dirty="0"/>
              <a:t> Support Vector Machines(SVM) — An Overview</a:t>
            </a:r>
            <a:r>
              <a:rPr lang="en-PH" dirty="0"/>
              <a:t> Retrieved 13 April 2019 from </a:t>
            </a:r>
            <a:r>
              <a:rPr lang="en-PH" dirty="0">
                <a:hlinkClick r:id="rId5"/>
              </a:rPr>
              <a:t>https://towardsdatascience.com/https-medium-com-pupalerushikesh-svm-f4b42800e989</a:t>
            </a:r>
            <a:endParaRPr lang="en-PH" dirty="0"/>
          </a:p>
          <a:p>
            <a:r>
              <a:rPr lang="en-PH" dirty="0"/>
              <a:t>Workman, D. (2019). Philippines Top Trading Partners. Retrieved 13 April 2019 from </a:t>
            </a:r>
            <a:r>
              <a:rPr lang="en-PH" dirty="0">
                <a:hlinkClick r:id="rId6"/>
              </a:rPr>
              <a:t>http://www.worldstopexports.com/philippines-top-import-partners/</a:t>
            </a:r>
            <a:endParaRPr lang="en-PH" dirty="0"/>
          </a:p>
          <a:p>
            <a:endParaRPr lang="en-PH" dirty="0"/>
          </a:p>
        </p:txBody>
      </p:sp>
      <p:sp>
        <p:nvSpPr>
          <p:cNvPr id="7" name="Footer Placeholder 6">
            <a:extLst>
              <a:ext uri="{FF2B5EF4-FFF2-40B4-BE49-F238E27FC236}">
                <a16:creationId xmlns:a16="http://schemas.microsoft.com/office/drawing/2014/main" id="{6A20D373-8E23-434D-945D-D307808476C0}"/>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8" name="Slide Number Placeholder 7">
            <a:extLst>
              <a:ext uri="{FF2B5EF4-FFF2-40B4-BE49-F238E27FC236}">
                <a16:creationId xmlns:a16="http://schemas.microsoft.com/office/drawing/2014/main" id="{81A32D7B-AE1C-48DC-8F0B-BC31EAFDE1BF}"/>
              </a:ext>
            </a:extLst>
          </p:cNvPr>
          <p:cNvSpPr>
            <a:spLocks noGrp="1"/>
          </p:cNvSpPr>
          <p:nvPr>
            <p:ph type="sldNum" sz="quarter" idx="12"/>
          </p:nvPr>
        </p:nvSpPr>
        <p:spPr/>
        <p:txBody>
          <a:bodyPr/>
          <a:lstStyle/>
          <a:p>
            <a:fld id="{7F92085F-028F-4E40-845E-51446ACBC3A1}" type="slidenum">
              <a:rPr lang="en-PH" smtClean="0"/>
              <a:t>41</a:t>
            </a:fld>
            <a:endParaRPr lang="en-PH"/>
          </a:p>
        </p:txBody>
      </p:sp>
      <p:sp>
        <p:nvSpPr>
          <p:cNvPr id="13" name="Content Placeholder 12">
            <a:extLst>
              <a:ext uri="{FF2B5EF4-FFF2-40B4-BE49-F238E27FC236}">
                <a16:creationId xmlns:a16="http://schemas.microsoft.com/office/drawing/2014/main" id="{456EDDC3-F1A9-4474-8B2A-22AC03022BBA}"/>
              </a:ext>
            </a:extLst>
          </p:cNvPr>
          <p:cNvSpPr>
            <a:spLocks noGrp="1"/>
          </p:cNvSpPr>
          <p:nvPr>
            <p:ph idx="1"/>
          </p:nvPr>
        </p:nvSpPr>
        <p:spPr>
          <a:xfrm>
            <a:off x="4899454" y="2979454"/>
            <a:ext cx="6492240" cy="1282631"/>
          </a:xfrm>
        </p:spPr>
        <p:txBody>
          <a:bodyPr>
            <a:noAutofit/>
          </a:bodyPr>
          <a:lstStyle/>
          <a:p>
            <a:pPr algn="ctr"/>
            <a:r>
              <a:rPr lang="en-PH" sz="7200" b="1" i="1" dirty="0">
                <a:solidFill>
                  <a:schemeClr val="accent2"/>
                </a:solidFill>
              </a:rPr>
              <a:t>Thank you</a:t>
            </a:r>
          </a:p>
        </p:txBody>
      </p:sp>
    </p:spTree>
    <p:extLst>
      <p:ext uri="{BB962C8B-B14F-4D97-AF65-F5344CB8AC3E}">
        <p14:creationId xmlns:p14="http://schemas.microsoft.com/office/powerpoint/2010/main" val="3495463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C855BD6B-0104-4D2D-91F9-FBE147EAA3AD}"/>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6" name="Slide Number Placeholder 5">
            <a:extLst>
              <a:ext uri="{FF2B5EF4-FFF2-40B4-BE49-F238E27FC236}">
                <a16:creationId xmlns:a16="http://schemas.microsoft.com/office/drawing/2014/main" id="{42248D65-E4DD-4C1C-87E9-E2F8C87ADABF}"/>
              </a:ext>
            </a:extLst>
          </p:cNvPr>
          <p:cNvSpPr>
            <a:spLocks noGrp="1"/>
          </p:cNvSpPr>
          <p:nvPr>
            <p:ph type="sldNum" sz="quarter" idx="12"/>
          </p:nvPr>
        </p:nvSpPr>
        <p:spPr/>
        <p:txBody>
          <a:bodyPr/>
          <a:lstStyle/>
          <a:p>
            <a:fld id="{7F92085F-028F-4E40-845E-51446ACBC3A1}" type="slidenum">
              <a:rPr lang="en-PH" smtClean="0"/>
              <a:t>42</a:t>
            </a:fld>
            <a:endParaRPr lang="en-PH"/>
          </a:p>
        </p:txBody>
      </p:sp>
      <p:pic>
        <p:nvPicPr>
          <p:cNvPr id="22530" name="Picture 2" descr="red leaves">
            <a:extLst>
              <a:ext uri="{FF2B5EF4-FFF2-40B4-BE49-F238E27FC236}">
                <a16:creationId xmlns:a16="http://schemas.microsoft.com/office/drawing/2014/main" id="{3E31765D-3716-43CF-BBBD-424238369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396155" y="-2971210"/>
            <a:ext cx="9364679" cy="12482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333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6150381-682D-4176-A31C-24470DD647A2}"/>
              </a:ext>
            </a:extLst>
          </p:cNvPr>
          <p:cNvSpPr>
            <a:spLocks noGrp="1"/>
          </p:cNvSpPr>
          <p:nvPr>
            <p:ph type="title"/>
          </p:nvPr>
        </p:nvSpPr>
        <p:spPr>
          <a:xfrm>
            <a:off x="7356070" y="594359"/>
            <a:ext cx="3200400" cy="2118331"/>
          </a:xfrm>
        </p:spPr>
        <p:txBody>
          <a:bodyPr/>
          <a:lstStyle/>
          <a:p>
            <a:r>
              <a:rPr lang="en-PH" dirty="0"/>
              <a:t>Dataset</a:t>
            </a:r>
          </a:p>
        </p:txBody>
      </p:sp>
      <p:sp>
        <p:nvSpPr>
          <p:cNvPr id="8" name="Content Placeholder 7">
            <a:extLst>
              <a:ext uri="{FF2B5EF4-FFF2-40B4-BE49-F238E27FC236}">
                <a16:creationId xmlns:a16="http://schemas.microsoft.com/office/drawing/2014/main" id="{3FF31231-CD25-40D8-900A-D0571CE5E50C}"/>
              </a:ext>
            </a:extLst>
          </p:cNvPr>
          <p:cNvSpPr>
            <a:spLocks noGrp="1"/>
          </p:cNvSpPr>
          <p:nvPr>
            <p:ph idx="1"/>
          </p:nvPr>
        </p:nvSpPr>
        <p:spPr>
          <a:xfrm>
            <a:off x="4800600" y="856528"/>
            <a:ext cx="6492240" cy="1856162"/>
          </a:xfrm>
        </p:spPr>
        <p:txBody>
          <a:bodyPr/>
          <a:lstStyle/>
          <a:p>
            <a:r>
              <a:rPr lang="en-PH" dirty="0"/>
              <a:t>The dataset was taken from:</a:t>
            </a:r>
          </a:p>
          <a:p>
            <a:pPr algn="ctr"/>
            <a:r>
              <a:rPr lang="en-US" i="1" dirty="0">
                <a:hlinkClick r:id="rId2"/>
              </a:rPr>
              <a:t>Trade: International Merchandise and Domestic</a:t>
            </a:r>
            <a:endParaRPr lang="en-US" i="1" dirty="0"/>
          </a:p>
          <a:p>
            <a:r>
              <a:rPr lang="en-US" dirty="0"/>
              <a:t>of the </a:t>
            </a:r>
            <a:r>
              <a:rPr lang="en-US" dirty="0" err="1"/>
              <a:t>OpenStat</a:t>
            </a:r>
            <a:r>
              <a:rPr lang="en-US" dirty="0"/>
              <a:t> website of the Philippine Statistics Authority.</a:t>
            </a:r>
            <a:endParaRPr lang="en-PH" dirty="0"/>
          </a:p>
        </p:txBody>
      </p:sp>
      <p:sp>
        <p:nvSpPr>
          <p:cNvPr id="5" name="Footer Placeholder 4">
            <a:extLst>
              <a:ext uri="{FF2B5EF4-FFF2-40B4-BE49-F238E27FC236}">
                <a16:creationId xmlns:a16="http://schemas.microsoft.com/office/drawing/2014/main" id="{35D41110-0DA3-4D3E-A53F-2CC024BE75D6}"/>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6" name="Slide Number Placeholder 5">
            <a:extLst>
              <a:ext uri="{FF2B5EF4-FFF2-40B4-BE49-F238E27FC236}">
                <a16:creationId xmlns:a16="http://schemas.microsoft.com/office/drawing/2014/main" id="{78EDB99D-1E2A-4231-ADA3-FA63B355C562}"/>
              </a:ext>
            </a:extLst>
          </p:cNvPr>
          <p:cNvSpPr>
            <a:spLocks noGrp="1"/>
          </p:cNvSpPr>
          <p:nvPr>
            <p:ph type="sldNum" sz="quarter" idx="12"/>
          </p:nvPr>
        </p:nvSpPr>
        <p:spPr/>
        <p:txBody>
          <a:bodyPr/>
          <a:lstStyle/>
          <a:p>
            <a:fld id="{7F92085F-028F-4E40-845E-51446ACBC3A1}" type="slidenum">
              <a:rPr lang="en-PH" smtClean="0"/>
              <a:t>5</a:t>
            </a:fld>
            <a:endParaRPr lang="en-PH"/>
          </a:p>
        </p:txBody>
      </p:sp>
      <p:sp>
        <p:nvSpPr>
          <p:cNvPr id="11" name="Title 1">
            <a:extLst>
              <a:ext uri="{FF2B5EF4-FFF2-40B4-BE49-F238E27FC236}">
                <a16:creationId xmlns:a16="http://schemas.microsoft.com/office/drawing/2014/main" id="{C9869DF5-BB79-4F8D-8DD5-C41188DB84AE}"/>
              </a:ext>
            </a:extLst>
          </p:cNvPr>
          <p:cNvSpPr txBox="1">
            <a:spLocks/>
          </p:cNvSpPr>
          <p:nvPr/>
        </p:nvSpPr>
        <p:spPr>
          <a:xfrm>
            <a:off x="4705112" y="-1558532"/>
            <a:ext cx="3200400" cy="228600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3600" b="0" kern="1200" spc="-50" baseline="0">
                <a:solidFill>
                  <a:srgbClr val="FFFFFF"/>
                </a:solidFill>
                <a:latin typeface="+mj-lt"/>
                <a:ea typeface="+mj-ea"/>
                <a:cs typeface="+mj-cs"/>
              </a:defRPr>
            </a:lvl1pPr>
          </a:lstStyle>
          <a:p>
            <a:r>
              <a:rPr lang="en-PH" dirty="0">
                <a:solidFill>
                  <a:schemeClr val="tx1">
                    <a:lumMod val="85000"/>
                    <a:lumOff val="15000"/>
                  </a:schemeClr>
                </a:solidFill>
              </a:rPr>
              <a:t>Dataset</a:t>
            </a:r>
          </a:p>
        </p:txBody>
      </p:sp>
      <p:pic>
        <p:nvPicPr>
          <p:cNvPr id="12" name="Picture 11">
            <a:extLst>
              <a:ext uri="{FF2B5EF4-FFF2-40B4-BE49-F238E27FC236}">
                <a16:creationId xmlns:a16="http://schemas.microsoft.com/office/drawing/2014/main" id="{7877205E-95D3-4037-BA9F-C006134982B9}"/>
              </a:ext>
            </a:extLst>
          </p:cNvPr>
          <p:cNvPicPr>
            <a:picLocks noChangeAspect="1"/>
          </p:cNvPicPr>
          <p:nvPr/>
        </p:nvPicPr>
        <p:blipFill rotWithShape="1">
          <a:blip r:embed="rId3"/>
          <a:srcRect t="2106"/>
          <a:stretch/>
        </p:blipFill>
        <p:spPr>
          <a:xfrm>
            <a:off x="4922520" y="2423485"/>
            <a:ext cx="6060440" cy="3926334"/>
          </a:xfrm>
          <a:prstGeom prst="rect">
            <a:avLst/>
          </a:prstGeom>
          <a:ln>
            <a:solidFill>
              <a:schemeClr val="accent1"/>
            </a:solidFill>
          </a:ln>
        </p:spPr>
      </p:pic>
      <p:pic>
        <p:nvPicPr>
          <p:cNvPr id="13" name="Picture Placeholder 19">
            <a:extLst>
              <a:ext uri="{FF2B5EF4-FFF2-40B4-BE49-F238E27FC236}">
                <a16:creationId xmlns:a16="http://schemas.microsoft.com/office/drawing/2014/main" id="{C76BFEEE-2A85-4A5D-8530-FCC38559C25F}"/>
              </a:ext>
            </a:extLst>
          </p:cNvPr>
          <p:cNvPicPr>
            <a:picLocks noChangeAspect="1"/>
          </p:cNvPicPr>
          <p:nvPr/>
        </p:nvPicPr>
        <p:blipFill rotWithShape="1">
          <a:blip r:embed="rId4">
            <a:extLst>
              <a:ext uri="{28A0092B-C50C-407E-A947-70E740481C1C}">
                <a14:useLocalDpi xmlns:a14="http://schemas.microsoft.com/office/drawing/2010/main" val="0"/>
              </a:ext>
            </a:extLst>
          </a:blip>
          <a:srcRect t="1351" b="19765"/>
          <a:stretch/>
        </p:blipFill>
        <p:spPr>
          <a:xfrm rot="16200000">
            <a:off x="-1790476" y="1095006"/>
            <a:ext cx="7553467" cy="3972513"/>
          </a:xfrm>
          <a:prstGeom prst="rect">
            <a:avLst/>
          </a:prstGeom>
        </p:spPr>
      </p:pic>
    </p:spTree>
    <p:extLst>
      <p:ext uri="{BB962C8B-B14F-4D97-AF65-F5344CB8AC3E}">
        <p14:creationId xmlns:p14="http://schemas.microsoft.com/office/powerpoint/2010/main" val="4183661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8FED1-C8E5-4C1C-B10E-A7EEC81F6292}"/>
              </a:ext>
            </a:extLst>
          </p:cNvPr>
          <p:cNvSpPr>
            <a:spLocks noGrp="1"/>
          </p:cNvSpPr>
          <p:nvPr>
            <p:ph type="title"/>
          </p:nvPr>
        </p:nvSpPr>
        <p:spPr/>
        <p:txBody>
          <a:bodyPr/>
          <a:lstStyle/>
          <a:p>
            <a:r>
              <a:rPr lang="en-PH" dirty="0"/>
              <a:t>Data</a:t>
            </a:r>
          </a:p>
        </p:txBody>
      </p:sp>
      <p:sp>
        <p:nvSpPr>
          <p:cNvPr id="15" name="Text Placeholder 14">
            <a:extLst>
              <a:ext uri="{FF2B5EF4-FFF2-40B4-BE49-F238E27FC236}">
                <a16:creationId xmlns:a16="http://schemas.microsoft.com/office/drawing/2014/main" id="{DC9A4844-29A2-46EA-ACE9-0A6ED42DA0FC}"/>
              </a:ext>
            </a:extLst>
          </p:cNvPr>
          <p:cNvSpPr>
            <a:spLocks noGrp="1"/>
          </p:cNvSpPr>
          <p:nvPr>
            <p:ph type="body" idx="1"/>
          </p:nvPr>
        </p:nvSpPr>
        <p:spPr/>
        <p:txBody>
          <a:bodyPr/>
          <a:lstStyle/>
          <a:p>
            <a:r>
              <a:rPr lang="en-PH" dirty="0"/>
              <a:t>Downloaded Data</a:t>
            </a:r>
          </a:p>
        </p:txBody>
      </p:sp>
      <p:pic>
        <p:nvPicPr>
          <p:cNvPr id="19" name="Content Placeholder 18">
            <a:extLst>
              <a:ext uri="{FF2B5EF4-FFF2-40B4-BE49-F238E27FC236}">
                <a16:creationId xmlns:a16="http://schemas.microsoft.com/office/drawing/2014/main" id="{ED09714A-BAA5-4801-AE54-D3F6460CB81D}"/>
              </a:ext>
            </a:extLst>
          </p:cNvPr>
          <p:cNvPicPr>
            <a:picLocks noGrp="1" noChangeAspect="1"/>
          </p:cNvPicPr>
          <p:nvPr>
            <p:ph sz="half" idx="2"/>
          </p:nvPr>
        </p:nvPicPr>
        <p:blipFill rotWithShape="1">
          <a:blip r:embed="rId2"/>
          <a:srcRect b="31285"/>
          <a:stretch/>
        </p:blipFill>
        <p:spPr>
          <a:xfrm>
            <a:off x="1601741" y="2582863"/>
            <a:ext cx="3667900" cy="2321336"/>
          </a:xfrm>
          <a:prstGeom prst="rect">
            <a:avLst/>
          </a:prstGeom>
          <a:ln>
            <a:solidFill>
              <a:schemeClr val="accent1"/>
            </a:solidFill>
          </a:ln>
        </p:spPr>
      </p:pic>
      <p:sp>
        <p:nvSpPr>
          <p:cNvPr id="17" name="Text Placeholder 16">
            <a:extLst>
              <a:ext uri="{FF2B5EF4-FFF2-40B4-BE49-F238E27FC236}">
                <a16:creationId xmlns:a16="http://schemas.microsoft.com/office/drawing/2014/main" id="{55F22D86-FE20-43E5-81B0-2684F39AFA23}"/>
              </a:ext>
            </a:extLst>
          </p:cNvPr>
          <p:cNvSpPr>
            <a:spLocks noGrp="1"/>
          </p:cNvSpPr>
          <p:nvPr>
            <p:ph type="body" sz="quarter" idx="3"/>
          </p:nvPr>
        </p:nvSpPr>
        <p:spPr/>
        <p:txBody>
          <a:bodyPr/>
          <a:lstStyle/>
          <a:p>
            <a:r>
              <a:rPr lang="en-PH" dirty="0"/>
              <a:t>Pre-processed data</a:t>
            </a:r>
          </a:p>
        </p:txBody>
      </p:sp>
      <p:pic>
        <p:nvPicPr>
          <p:cNvPr id="20" name="Content Placeholder 19">
            <a:extLst>
              <a:ext uri="{FF2B5EF4-FFF2-40B4-BE49-F238E27FC236}">
                <a16:creationId xmlns:a16="http://schemas.microsoft.com/office/drawing/2014/main" id="{A84EDE1D-3F46-4A0A-AB8E-70FC119F5186}"/>
              </a:ext>
            </a:extLst>
          </p:cNvPr>
          <p:cNvPicPr>
            <a:picLocks noGrp="1" noChangeAspect="1"/>
          </p:cNvPicPr>
          <p:nvPr>
            <p:ph sz="quarter" idx="4"/>
          </p:nvPr>
        </p:nvPicPr>
        <p:blipFill>
          <a:blip r:embed="rId3"/>
          <a:stretch>
            <a:fillRect/>
          </a:stretch>
        </p:blipFill>
        <p:spPr>
          <a:xfrm>
            <a:off x="6218555" y="2582334"/>
            <a:ext cx="4937125" cy="2321865"/>
          </a:xfrm>
          <a:prstGeom prst="rect">
            <a:avLst/>
          </a:prstGeom>
          <a:ln>
            <a:solidFill>
              <a:schemeClr val="accent1"/>
            </a:solidFill>
          </a:ln>
        </p:spPr>
      </p:pic>
      <p:sp>
        <p:nvSpPr>
          <p:cNvPr id="5" name="Footer Placeholder 4">
            <a:extLst>
              <a:ext uri="{FF2B5EF4-FFF2-40B4-BE49-F238E27FC236}">
                <a16:creationId xmlns:a16="http://schemas.microsoft.com/office/drawing/2014/main" id="{3EFC6B16-3950-488E-A06A-3675FBB22292}"/>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6" name="Slide Number Placeholder 5">
            <a:extLst>
              <a:ext uri="{FF2B5EF4-FFF2-40B4-BE49-F238E27FC236}">
                <a16:creationId xmlns:a16="http://schemas.microsoft.com/office/drawing/2014/main" id="{C77F04CB-5DB7-4B17-9457-879A14ED6AD8}"/>
              </a:ext>
            </a:extLst>
          </p:cNvPr>
          <p:cNvSpPr>
            <a:spLocks noGrp="1"/>
          </p:cNvSpPr>
          <p:nvPr>
            <p:ph type="sldNum" sz="quarter" idx="12"/>
          </p:nvPr>
        </p:nvSpPr>
        <p:spPr/>
        <p:txBody>
          <a:bodyPr/>
          <a:lstStyle/>
          <a:p>
            <a:fld id="{7F92085F-028F-4E40-845E-51446ACBC3A1}" type="slidenum">
              <a:rPr lang="en-PH" smtClean="0"/>
              <a:pPr/>
              <a:t>6</a:t>
            </a:fld>
            <a:endParaRPr lang="en-PH"/>
          </a:p>
        </p:txBody>
      </p:sp>
    </p:spTree>
    <p:extLst>
      <p:ext uri="{BB962C8B-B14F-4D97-AF65-F5344CB8AC3E}">
        <p14:creationId xmlns:p14="http://schemas.microsoft.com/office/powerpoint/2010/main" val="1264690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994E1F45-CF87-4D3D-8A5D-472997C41DE3}"/>
              </a:ext>
            </a:extLst>
          </p:cNvPr>
          <p:cNvSpPr>
            <a:spLocks noGrp="1"/>
          </p:cNvSpPr>
          <p:nvPr>
            <p:ph type="title"/>
          </p:nvPr>
        </p:nvSpPr>
        <p:spPr>
          <a:xfrm>
            <a:off x="1097280" y="4841240"/>
            <a:ext cx="10113264" cy="640021"/>
          </a:xfrm>
        </p:spPr>
        <p:txBody>
          <a:bodyPr/>
          <a:lstStyle/>
          <a:p>
            <a:r>
              <a:rPr lang="en-PH" dirty="0"/>
              <a:t>GDP</a:t>
            </a:r>
          </a:p>
        </p:txBody>
      </p:sp>
      <p:pic>
        <p:nvPicPr>
          <p:cNvPr id="20" name="Picture Placeholder 19">
            <a:extLst>
              <a:ext uri="{FF2B5EF4-FFF2-40B4-BE49-F238E27FC236}">
                <a16:creationId xmlns:a16="http://schemas.microsoft.com/office/drawing/2014/main" id="{A87E965B-0F66-4FF7-9371-42576304067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9766" b="19766"/>
          <a:stretch>
            <a:fillRect/>
          </a:stretch>
        </p:blipFill>
        <p:spPr/>
      </p:pic>
      <p:sp>
        <p:nvSpPr>
          <p:cNvPr id="18" name="Text Placeholder 17">
            <a:extLst>
              <a:ext uri="{FF2B5EF4-FFF2-40B4-BE49-F238E27FC236}">
                <a16:creationId xmlns:a16="http://schemas.microsoft.com/office/drawing/2014/main" id="{430781F0-B7A4-41CD-8BFC-5D37AE36EB85}"/>
              </a:ext>
            </a:extLst>
          </p:cNvPr>
          <p:cNvSpPr>
            <a:spLocks noGrp="1"/>
          </p:cNvSpPr>
          <p:nvPr>
            <p:ph type="body" sz="half" idx="2"/>
          </p:nvPr>
        </p:nvSpPr>
        <p:spPr>
          <a:xfrm>
            <a:off x="1097280" y="5481261"/>
            <a:ext cx="10987628" cy="786442"/>
          </a:xfrm>
        </p:spPr>
        <p:txBody>
          <a:bodyPr>
            <a:normAutofit lnSpcReduction="10000"/>
          </a:bodyPr>
          <a:lstStyle/>
          <a:p>
            <a:r>
              <a:rPr lang="en-US" dirty="0"/>
              <a:t>The most watched data for any economy—economic growth. Economic growth can be considered among the most crucial indicators that are released. The reason why it’s so important is that it indicates the growth in economic output, whether measured by GDP (gross domestic product), GVA (gross value added), or any other measure. Assessing economic output also helps investors understand what drives an economy. (Ashworth, 2015)</a:t>
            </a:r>
            <a:endParaRPr lang="en-PH" dirty="0"/>
          </a:p>
        </p:txBody>
      </p:sp>
      <p:sp>
        <p:nvSpPr>
          <p:cNvPr id="7" name="Footer Placeholder 6">
            <a:extLst>
              <a:ext uri="{FF2B5EF4-FFF2-40B4-BE49-F238E27FC236}">
                <a16:creationId xmlns:a16="http://schemas.microsoft.com/office/drawing/2014/main" id="{6E4DFD02-2EA7-45EB-9275-2F758D0F1B03}"/>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8" name="Slide Number Placeholder 7">
            <a:extLst>
              <a:ext uri="{FF2B5EF4-FFF2-40B4-BE49-F238E27FC236}">
                <a16:creationId xmlns:a16="http://schemas.microsoft.com/office/drawing/2014/main" id="{1C2F68CE-44C6-449B-AD80-39AAABBFD966}"/>
              </a:ext>
            </a:extLst>
          </p:cNvPr>
          <p:cNvSpPr>
            <a:spLocks noGrp="1"/>
          </p:cNvSpPr>
          <p:nvPr>
            <p:ph type="sldNum" sz="quarter" idx="12"/>
          </p:nvPr>
        </p:nvSpPr>
        <p:spPr/>
        <p:txBody>
          <a:bodyPr/>
          <a:lstStyle/>
          <a:p>
            <a:fld id="{7F92085F-028F-4E40-845E-51446ACBC3A1}" type="slidenum">
              <a:rPr lang="en-PH" smtClean="0"/>
              <a:pPr/>
              <a:t>7</a:t>
            </a:fld>
            <a:endParaRPr lang="en-PH"/>
          </a:p>
        </p:txBody>
      </p:sp>
      <p:sp>
        <p:nvSpPr>
          <p:cNvPr id="21" name="Rectangle 20">
            <a:extLst>
              <a:ext uri="{FF2B5EF4-FFF2-40B4-BE49-F238E27FC236}">
                <a16:creationId xmlns:a16="http://schemas.microsoft.com/office/drawing/2014/main" id="{823E9528-8F68-4DB5-801B-C4FBF8ED9921}"/>
              </a:ext>
            </a:extLst>
          </p:cNvPr>
          <p:cNvSpPr/>
          <p:nvPr/>
        </p:nvSpPr>
        <p:spPr>
          <a:xfrm>
            <a:off x="1095341" y="6284845"/>
            <a:ext cx="8248811" cy="246221"/>
          </a:xfrm>
          <a:prstGeom prst="rect">
            <a:avLst/>
          </a:prstGeom>
        </p:spPr>
        <p:txBody>
          <a:bodyPr wrap="square">
            <a:spAutoFit/>
          </a:bodyPr>
          <a:lstStyle/>
          <a:p>
            <a:r>
              <a:rPr lang="en-PH" sz="1000" dirty="0">
                <a:solidFill>
                  <a:schemeClr val="bg1"/>
                </a:solidFill>
              </a:rPr>
              <a:t>Data: https://data.worldbank.org/indicator/NY.GDP.MKTP.CD?end=2017&amp;locations=PH&amp;start=2000</a:t>
            </a:r>
          </a:p>
        </p:txBody>
      </p:sp>
    </p:spTree>
    <p:extLst>
      <p:ext uri="{BB962C8B-B14F-4D97-AF65-F5344CB8AC3E}">
        <p14:creationId xmlns:p14="http://schemas.microsoft.com/office/powerpoint/2010/main" val="10978730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9">
            <a:extLst>
              <a:ext uri="{FF2B5EF4-FFF2-40B4-BE49-F238E27FC236}">
                <a16:creationId xmlns:a16="http://schemas.microsoft.com/office/drawing/2014/main" id="{6810A6DB-E08E-47EC-B5E5-4E0D437FF389}"/>
              </a:ext>
            </a:extLst>
          </p:cNvPr>
          <p:cNvPicPr>
            <a:picLocks noChangeAspect="1"/>
          </p:cNvPicPr>
          <p:nvPr/>
        </p:nvPicPr>
        <p:blipFill rotWithShape="1">
          <a:blip r:embed="rId3">
            <a:extLst>
              <a:ext uri="{28A0092B-C50C-407E-A947-70E740481C1C}">
                <a14:useLocalDpi xmlns:a14="http://schemas.microsoft.com/office/drawing/2010/main" val="0"/>
              </a:ext>
            </a:extLst>
          </a:blip>
          <a:srcRect l="36335" t="40282" b="19766"/>
          <a:stretch/>
        </p:blipFill>
        <p:spPr>
          <a:xfrm rot="20365432">
            <a:off x="1696720" y="3429000"/>
            <a:ext cx="2082800" cy="871396"/>
          </a:xfrm>
          <a:prstGeom prst="rect">
            <a:avLst/>
          </a:prstGeom>
        </p:spPr>
      </p:pic>
      <p:sp>
        <p:nvSpPr>
          <p:cNvPr id="9" name="Title 8">
            <a:extLst>
              <a:ext uri="{FF2B5EF4-FFF2-40B4-BE49-F238E27FC236}">
                <a16:creationId xmlns:a16="http://schemas.microsoft.com/office/drawing/2014/main" id="{DF70F81B-882F-47AE-B278-37335C5725A5}"/>
              </a:ext>
            </a:extLst>
          </p:cNvPr>
          <p:cNvSpPr>
            <a:spLocks noGrp="1"/>
          </p:cNvSpPr>
          <p:nvPr>
            <p:ph type="title"/>
          </p:nvPr>
        </p:nvSpPr>
        <p:spPr/>
        <p:txBody>
          <a:bodyPr/>
          <a:lstStyle/>
          <a:p>
            <a:r>
              <a:rPr lang="en-PH" dirty="0"/>
              <a:t>Inflation</a:t>
            </a:r>
          </a:p>
        </p:txBody>
      </p:sp>
      <p:sp>
        <p:nvSpPr>
          <p:cNvPr id="10" name="Content Placeholder 9">
            <a:extLst>
              <a:ext uri="{FF2B5EF4-FFF2-40B4-BE49-F238E27FC236}">
                <a16:creationId xmlns:a16="http://schemas.microsoft.com/office/drawing/2014/main" id="{74E6F702-CE41-4B76-8FA8-F78F405476D2}"/>
              </a:ext>
            </a:extLst>
          </p:cNvPr>
          <p:cNvSpPr>
            <a:spLocks noGrp="1"/>
          </p:cNvSpPr>
          <p:nvPr>
            <p:ph idx="1"/>
          </p:nvPr>
        </p:nvSpPr>
        <p:spPr>
          <a:xfrm>
            <a:off x="4909862" y="1845734"/>
            <a:ext cx="6245818" cy="4979176"/>
          </a:xfrm>
        </p:spPr>
        <p:txBody>
          <a:bodyPr>
            <a:normAutofit/>
          </a:bodyPr>
          <a:lstStyle/>
          <a:p>
            <a:pPr algn="just"/>
            <a:r>
              <a:rPr lang="en-US" sz="1700" dirty="0"/>
              <a:t>Inflation represents a rise in the general price level in a country or region. The higher the inflation, the lower the quantum of a particular good that can be purchased compared to the past.</a:t>
            </a:r>
          </a:p>
          <a:p>
            <a:pPr algn="just"/>
            <a:r>
              <a:rPr lang="en-US" sz="1700" dirty="0"/>
              <a:t>Like economic growth, inflation is comparable for countries in the same stage of evolution in the business cycle. Emerging economies have a higher rate of consumption growth and spending growth. As a result, a high level of inflation is normal for these economies.</a:t>
            </a:r>
          </a:p>
        </p:txBody>
      </p:sp>
      <p:sp>
        <p:nvSpPr>
          <p:cNvPr id="7" name="Footer Placeholder 6">
            <a:extLst>
              <a:ext uri="{FF2B5EF4-FFF2-40B4-BE49-F238E27FC236}">
                <a16:creationId xmlns:a16="http://schemas.microsoft.com/office/drawing/2014/main" id="{59FBB25C-243A-4AC0-9D67-239DB6AB9AD4}"/>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8" name="Slide Number Placeholder 7">
            <a:extLst>
              <a:ext uri="{FF2B5EF4-FFF2-40B4-BE49-F238E27FC236}">
                <a16:creationId xmlns:a16="http://schemas.microsoft.com/office/drawing/2014/main" id="{655C25B3-4945-409E-B9CF-A6AFE2E968FE}"/>
              </a:ext>
            </a:extLst>
          </p:cNvPr>
          <p:cNvSpPr>
            <a:spLocks noGrp="1"/>
          </p:cNvSpPr>
          <p:nvPr>
            <p:ph type="sldNum" sz="quarter" idx="12"/>
          </p:nvPr>
        </p:nvSpPr>
        <p:spPr/>
        <p:txBody>
          <a:bodyPr/>
          <a:lstStyle/>
          <a:p>
            <a:fld id="{7F92085F-028F-4E40-845E-51446ACBC3A1}" type="slidenum">
              <a:rPr lang="en-PH" smtClean="0"/>
              <a:t>8</a:t>
            </a:fld>
            <a:endParaRPr lang="en-PH"/>
          </a:p>
        </p:txBody>
      </p:sp>
      <p:pic>
        <p:nvPicPr>
          <p:cNvPr id="5122" name="Picture 2" descr="turned on black iPhone 7">
            <a:extLst>
              <a:ext uri="{FF2B5EF4-FFF2-40B4-BE49-F238E27FC236}">
                <a16:creationId xmlns:a16="http://schemas.microsoft.com/office/drawing/2014/main" id="{1945D7F0-63BF-435D-B011-1C0E27A751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378" r="11914"/>
          <a:stretch/>
        </p:blipFill>
        <p:spPr bwMode="auto">
          <a:xfrm>
            <a:off x="1188720" y="1845734"/>
            <a:ext cx="3721142" cy="430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5569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09E63-4F3A-4550-B34C-38A3DC401784}"/>
              </a:ext>
            </a:extLst>
          </p:cNvPr>
          <p:cNvSpPr>
            <a:spLocks noGrp="1"/>
          </p:cNvSpPr>
          <p:nvPr>
            <p:ph type="title"/>
          </p:nvPr>
        </p:nvSpPr>
        <p:spPr/>
        <p:txBody>
          <a:bodyPr/>
          <a:lstStyle/>
          <a:p>
            <a:r>
              <a:rPr lang="en-PH" dirty="0"/>
              <a:t>Imports and Exports</a:t>
            </a:r>
          </a:p>
        </p:txBody>
      </p:sp>
      <p:sp>
        <p:nvSpPr>
          <p:cNvPr id="3" name="Content Placeholder 2">
            <a:extLst>
              <a:ext uri="{FF2B5EF4-FFF2-40B4-BE49-F238E27FC236}">
                <a16:creationId xmlns:a16="http://schemas.microsoft.com/office/drawing/2014/main" id="{FF63705B-F25C-41CC-961D-5350DD0CD660}"/>
              </a:ext>
            </a:extLst>
          </p:cNvPr>
          <p:cNvSpPr>
            <a:spLocks noGrp="1"/>
          </p:cNvSpPr>
          <p:nvPr>
            <p:ph idx="1"/>
          </p:nvPr>
        </p:nvSpPr>
        <p:spPr>
          <a:xfrm>
            <a:off x="7335520" y="1845734"/>
            <a:ext cx="3820160" cy="4023360"/>
          </a:xfrm>
        </p:spPr>
        <p:txBody>
          <a:bodyPr>
            <a:normAutofit lnSpcReduction="10000"/>
          </a:bodyPr>
          <a:lstStyle/>
          <a:p>
            <a:pPr algn="just"/>
            <a:r>
              <a:rPr lang="en-US" dirty="0"/>
              <a:t>Imports and exports—the staples of international trade—may seem like terms that have little bearing on everyday life for the average person, but they can, in fact, exert a profound influence on both the consumer and the economy. </a:t>
            </a:r>
          </a:p>
          <a:p>
            <a:pPr algn="just"/>
            <a:r>
              <a:rPr lang="en-US" dirty="0"/>
              <a:t>A healthy economy is one where both exports and imports are growing. This typically indicates economic strength and a sustainable trade surplus or deficit. (Kramer, 2019)</a:t>
            </a:r>
          </a:p>
          <a:p>
            <a:pPr algn="just"/>
            <a:endParaRPr lang="en-PH" dirty="0"/>
          </a:p>
        </p:txBody>
      </p:sp>
      <p:sp>
        <p:nvSpPr>
          <p:cNvPr id="4" name="Footer Placeholder 3">
            <a:extLst>
              <a:ext uri="{FF2B5EF4-FFF2-40B4-BE49-F238E27FC236}">
                <a16:creationId xmlns:a16="http://schemas.microsoft.com/office/drawing/2014/main" id="{842F44D7-235A-43E0-AB86-4F858E75E1DB}"/>
              </a:ext>
            </a:extLst>
          </p:cNvPr>
          <p:cNvSpPr>
            <a:spLocks noGrp="1"/>
          </p:cNvSpPr>
          <p:nvPr>
            <p:ph type="ftr" sz="quarter" idx="11"/>
          </p:nvPr>
        </p:nvSpPr>
        <p:spPr/>
        <p:txBody>
          <a:bodyPr/>
          <a:lstStyle/>
          <a:p>
            <a:r>
              <a:rPr lang="en-PH"/>
              <a:t>Systems Analysis &amp; Quantitative Methods in Natural Resources Management</a:t>
            </a:r>
            <a:endParaRPr lang="en-PH" dirty="0"/>
          </a:p>
        </p:txBody>
      </p:sp>
      <p:sp>
        <p:nvSpPr>
          <p:cNvPr id="5" name="Slide Number Placeholder 4">
            <a:extLst>
              <a:ext uri="{FF2B5EF4-FFF2-40B4-BE49-F238E27FC236}">
                <a16:creationId xmlns:a16="http://schemas.microsoft.com/office/drawing/2014/main" id="{3C4DF99D-CDFA-443B-82C0-83B4AD7486C9}"/>
              </a:ext>
            </a:extLst>
          </p:cNvPr>
          <p:cNvSpPr>
            <a:spLocks noGrp="1"/>
          </p:cNvSpPr>
          <p:nvPr>
            <p:ph type="sldNum" sz="quarter" idx="12"/>
          </p:nvPr>
        </p:nvSpPr>
        <p:spPr/>
        <p:txBody>
          <a:bodyPr/>
          <a:lstStyle/>
          <a:p>
            <a:fld id="{7F92085F-028F-4E40-845E-51446ACBC3A1}" type="slidenum">
              <a:rPr lang="en-PH" smtClean="0"/>
              <a:t>9</a:t>
            </a:fld>
            <a:endParaRPr lang="en-PH"/>
          </a:p>
        </p:txBody>
      </p:sp>
      <p:pic>
        <p:nvPicPr>
          <p:cNvPr id="7176" name="Picture 8" descr="aerial photo of pile of enclose trailer">
            <a:extLst>
              <a:ext uri="{FF2B5EF4-FFF2-40B4-BE49-F238E27FC236}">
                <a16:creationId xmlns:a16="http://schemas.microsoft.com/office/drawing/2014/main" id="{BF9FC7E4-3A98-45EB-A9A9-B477035DC5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9058" y="1845734"/>
            <a:ext cx="6015182" cy="4012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2848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Retrospec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entury Schoolbook">
      <a:majorFont>
        <a:latin typeface="Century Schoolbook" panose="02040604050505020304"/>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Schoolbook" panose="02040604050505020304"/>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Environment from the Political and Sociological Perspectives - Cabanlit" id="{A7180719-9CB7-4BEE-B7AB-1489187C8C43}" vid="{EA6F2448-AB65-40B4-B3FC-D48A8A42586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Maroon Formal</Template>
  <TotalTime>696</TotalTime>
  <Words>1888</Words>
  <Application>Microsoft Office PowerPoint</Application>
  <PresentationFormat>Widescreen</PresentationFormat>
  <Paragraphs>627</Paragraphs>
  <Slides>42</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Abadi</vt:lpstr>
      <vt:lpstr>Arial</vt:lpstr>
      <vt:lpstr>Calibri</vt:lpstr>
      <vt:lpstr>Century Schoolbook</vt:lpstr>
      <vt:lpstr>Times New Roman</vt:lpstr>
      <vt:lpstr>Wingdings</vt:lpstr>
      <vt:lpstr>Retrospect</vt:lpstr>
      <vt:lpstr>PowerPoint Presentation</vt:lpstr>
      <vt:lpstr>Modelling the Economic Growth of the Philippines using Support Vector Machine and ARIMA Time Series Forecasting</vt:lpstr>
      <vt:lpstr>Contents</vt:lpstr>
      <vt:lpstr>Introduction</vt:lpstr>
      <vt:lpstr>Dataset</vt:lpstr>
      <vt:lpstr>Data</vt:lpstr>
      <vt:lpstr>GDP</vt:lpstr>
      <vt:lpstr>Inflation</vt:lpstr>
      <vt:lpstr>Imports and Exports</vt:lpstr>
      <vt:lpstr>Philippines Top Trading Partners</vt:lpstr>
      <vt:lpstr>Methods</vt:lpstr>
      <vt:lpstr>Workflow</vt:lpstr>
      <vt:lpstr>Workflow (cont’d)</vt:lpstr>
      <vt:lpstr>Summary</vt:lpstr>
      <vt:lpstr>Correlation</vt:lpstr>
      <vt:lpstr>Multiple Linear Regression</vt:lpstr>
      <vt:lpstr>PowerPoint Presentation</vt:lpstr>
      <vt:lpstr>Support Vector Machine</vt:lpstr>
      <vt:lpstr>ARIMA  (Autoregressive Integrated Moving Average Model)</vt:lpstr>
      <vt:lpstr>Auto ARIMA</vt:lpstr>
      <vt:lpstr>Results and Discussion</vt:lpstr>
      <vt:lpstr>Support Vector Machine</vt:lpstr>
      <vt:lpstr>Support Vector Machine</vt:lpstr>
      <vt:lpstr>ARIMA</vt:lpstr>
      <vt:lpstr>United States of America</vt:lpstr>
      <vt:lpstr>Hong Kong</vt:lpstr>
      <vt:lpstr>Japan</vt:lpstr>
      <vt:lpstr>China</vt:lpstr>
      <vt:lpstr>Singapore</vt:lpstr>
      <vt:lpstr>Germany</vt:lpstr>
      <vt:lpstr>Thailand</vt:lpstr>
      <vt:lpstr>Korea</vt:lpstr>
      <vt:lpstr>Netherlands</vt:lpstr>
      <vt:lpstr>Taiwan</vt:lpstr>
      <vt:lpstr>PowerPoint Presentation</vt:lpstr>
      <vt:lpstr>Prediction</vt:lpstr>
      <vt:lpstr>Prediction</vt:lpstr>
      <vt:lpstr>PowerPoint Presentation</vt:lpstr>
      <vt:lpstr>Conclusion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 A. Cabanlit</dc:creator>
  <cp:lastModifiedBy>M. A. Cabanlit</cp:lastModifiedBy>
  <cp:revision>122</cp:revision>
  <dcterms:created xsi:type="dcterms:W3CDTF">2019-04-12T14:15:21Z</dcterms:created>
  <dcterms:modified xsi:type="dcterms:W3CDTF">2019-04-13T02:46:00Z</dcterms:modified>
</cp:coreProperties>
</file>